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4" r:id="rId1"/>
  </p:sldMasterIdLst>
  <p:sldIdLst>
    <p:sldId id="256" r:id="rId2"/>
    <p:sldId id="273" r:id="rId3"/>
    <p:sldId id="274" r:id="rId4"/>
    <p:sldId id="275" r:id="rId5"/>
    <p:sldId id="266" r:id="rId6"/>
    <p:sldId id="267" r:id="rId7"/>
    <p:sldId id="268" r:id="rId8"/>
    <p:sldId id="276" r:id="rId9"/>
    <p:sldId id="277" r:id="rId10"/>
    <p:sldId id="278" r:id="rId11"/>
    <p:sldId id="279" r:id="rId12"/>
    <p:sldId id="280" r:id="rId13"/>
    <p:sldId id="281" r:id="rId14"/>
    <p:sldId id="282" r:id="rId15"/>
    <p:sldId id="283" r:id="rId16"/>
    <p:sldId id="284" r:id="rId17"/>
    <p:sldId id="269"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790DA7DC-2127-4718-9367-63BF5B243203}" type="datetimeFigureOut">
              <a:rPr lang="en-US" smtClean="0"/>
              <a:t>13-Jan-24</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540746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90DA7DC-2127-4718-9367-63BF5B243203}" type="datetimeFigureOut">
              <a:rPr lang="en-US" smtClean="0"/>
              <a:t>13-Jan-24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3822650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90DA7DC-2127-4718-9367-63BF5B243203}" type="datetimeFigureOut">
              <a:rPr lang="en-US" smtClean="0"/>
              <a:t>13-Jan-24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4474004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90DA7DC-2127-4718-9367-63BF5B243203}" type="datetimeFigureOut">
              <a:rPr lang="en-US" smtClean="0"/>
              <a:t>13-Jan-24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A50C-74A7-4B79-852B-BE9EA6639967}"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103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90DA7DC-2127-4718-9367-63BF5B243203}" type="datetimeFigureOut">
              <a:rPr lang="en-US" smtClean="0"/>
              <a:t>13-Jan-24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646998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790DA7DC-2127-4718-9367-63BF5B243203}" type="datetimeFigureOut">
              <a:rPr lang="en-US" smtClean="0"/>
              <a:t>13-Jan-24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3178348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790DA7DC-2127-4718-9367-63BF5B243203}" type="datetimeFigureOut">
              <a:rPr lang="en-US" smtClean="0"/>
              <a:t>13-Jan-24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2860349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90DA7DC-2127-4718-9367-63BF5B243203}" type="datetimeFigureOut">
              <a:rPr lang="en-US" smtClean="0"/>
              <a:t>13-Jan-24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1336815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90DA7DC-2127-4718-9367-63BF5B243203}" type="datetimeFigureOut">
              <a:rPr lang="en-US" smtClean="0"/>
              <a:t>13-Jan-24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2745756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90DA7DC-2127-4718-9367-63BF5B243203}" type="datetimeFigureOut">
              <a:rPr lang="en-US" smtClean="0"/>
              <a:t>13-Jan-24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1619276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90DA7DC-2127-4718-9367-63BF5B243203}" type="datetimeFigureOut">
              <a:rPr lang="en-US" smtClean="0"/>
              <a:t>13-Jan-24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2515970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90DA7DC-2127-4718-9367-63BF5B243203}" type="datetimeFigureOut">
              <a:rPr lang="en-US" smtClean="0"/>
              <a:t>13-Jan-24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577601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90DA7DC-2127-4718-9367-63BF5B243203}" type="datetimeFigureOut">
              <a:rPr lang="en-US" smtClean="0"/>
              <a:t>13-Jan-24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12177433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90DA7DC-2127-4718-9367-63BF5B243203}" type="datetimeFigureOut">
              <a:rPr lang="en-US" smtClean="0"/>
              <a:t>13-Jan-24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4028509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0DA7DC-2127-4718-9367-63BF5B243203}" type="datetimeFigureOut">
              <a:rPr lang="en-US" smtClean="0"/>
              <a:t>13-Jan-24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1691409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90DA7DC-2127-4718-9367-63BF5B243203}" type="datetimeFigureOut">
              <a:rPr lang="en-US" smtClean="0"/>
              <a:t>13-Jan-24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2361154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90DA7DC-2127-4718-9367-63BF5B243203}" type="datetimeFigureOut">
              <a:rPr lang="en-US" smtClean="0"/>
              <a:t>13-Jan-24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16A50C-74A7-4B79-852B-BE9EA6639967}" type="slidenum">
              <a:rPr lang="en-US" smtClean="0"/>
              <a:t>‹#›</a:t>
            </a:fld>
            <a:endParaRPr lang="en-US"/>
          </a:p>
        </p:txBody>
      </p:sp>
    </p:spTree>
    <p:extLst>
      <p:ext uri="{BB962C8B-B14F-4D97-AF65-F5344CB8AC3E}">
        <p14:creationId xmlns:p14="http://schemas.microsoft.com/office/powerpoint/2010/main" val="2930091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90DA7DC-2127-4718-9367-63BF5B243203}" type="datetimeFigureOut">
              <a:rPr lang="en-US" smtClean="0"/>
              <a:t>13-Jan-24</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416A50C-74A7-4B79-852B-BE9EA6639967}" type="slidenum">
              <a:rPr lang="en-US" smtClean="0"/>
              <a:t>‹#›</a:t>
            </a:fld>
            <a:endParaRPr lang="en-US"/>
          </a:p>
        </p:txBody>
      </p:sp>
    </p:spTree>
    <p:extLst>
      <p:ext uri="{BB962C8B-B14F-4D97-AF65-F5344CB8AC3E}">
        <p14:creationId xmlns:p14="http://schemas.microsoft.com/office/powerpoint/2010/main" val="3869559794"/>
      </p:ext>
    </p:extLst>
  </p:cSld>
  <p:clrMap bg1="dk1" tx1="lt1" bg2="dk2" tx2="lt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 id="2147483876" r:id="rId12"/>
    <p:sldLayoutId id="2147483877" r:id="rId13"/>
    <p:sldLayoutId id="2147483878" r:id="rId14"/>
    <p:sldLayoutId id="2147483879" r:id="rId15"/>
    <p:sldLayoutId id="2147483880" r:id="rId16"/>
    <p:sldLayoutId id="214748388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72987" y="676921"/>
            <a:ext cx="10627801" cy="2971801"/>
          </a:xfrm>
        </p:spPr>
        <p:txBody>
          <a:bodyPr>
            <a:normAutofit/>
          </a:bodyPr>
          <a:lstStyle/>
          <a:p>
            <a:pPr algn="ctr"/>
            <a:r>
              <a:rPr lang="en-US" b="1" dirty="0" smtClean="0">
                <a:solidFill>
                  <a:srgbClr val="C00000"/>
                </a:solidFill>
              </a:rPr>
              <a:t>Introduction to</a:t>
            </a:r>
            <a:br>
              <a:rPr lang="en-US" b="1" dirty="0" smtClean="0">
                <a:solidFill>
                  <a:srgbClr val="C00000"/>
                </a:solidFill>
              </a:rPr>
            </a:br>
            <a:r>
              <a:rPr lang="en-US" b="1" dirty="0" smtClean="0">
                <a:solidFill>
                  <a:srgbClr val="C00000"/>
                </a:solidFill>
              </a:rPr>
              <a:t> Electromechanical DESIGN</a:t>
            </a:r>
            <a:r>
              <a:rPr lang="en-US" b="1" dirty="0" smtClean="0"/>
              <a:t/>
            </a:r>
            <a:br>
              <a:rPr lang="en-US" b="1" dirty="0" smtClean="0"/>
            </a:br>
            <a:r>
              <a:rPr lang="en-US" b="1" dirty="0"/>
              <a:t/>
            </a:r>
            <a:br>
              <a:rPr lang="en-US" b="1" dirty="0"/>
            </a:br>
            <a:r>
              <a:rPr lang="en-US" b="1" dirty="0" smtClean="0"/>
              <a:t> </a:t>
            </a:r>
            <a:endParaRPr lang="en-US" b="1" dirty="0"/>
          </a:p>
        </p:txBody>
      </p:sp>
      <p:sp>
        <p:nvSpPr>
          <p:cNvPr id="3" name="Subtitle 2"/>
          <p:cNvSpPr>
            <a:spLocks noGrp="1"/>
          </p:cNvSpPr>
          <p:nvPr>
            <p:ph type="subTitle" idx="1"/>
          </p:nvPr>
        </p:nvSpPr>
        <p:spPr>
          <a:xfrm>
            <a:off x="2705568" y="2780551"/>
            <a:ext cx="6762637" cy="3211876"/>
          </a:xfrm>
        </p:spPr>
        <p:txBody>
          <a:bodyPr>
            <a:noAutofit/>
          </a:bodyPr>
          <a:lstStyle/>
          <a:p>
            <a:pPr algn="ctr"/>
            <a:r>
              <a:rPr lang="en-US" sz="3200" b="1" dirty="0" smtClean="0">
                <a:solidFill>
                  <a:schemeClr val="bg1">
                    <a:lumMod val="65000"/>
                    <a:lumOff val="35000"/>
                  </a:schemeClr>
                </a:solidFill>
                <a:latin typeface="+mj-lt"/>
              </a:rPr>
              <a:t>Lecture 1</a:t>
            </a:r>
          </a:p>
          <a:p>
            <a:pPr algn="ctr"/>
            <a:r>
              <a:rPr lang="en-US" sz="3000" b="1" dirty="0" smtClean="0">
                <a:solidFill>
                  <a:schemeClr val="bg2">
                    <a:lumMod val="75000"/>
                  </a:schemeClr>
                </a:solidFill>
                <a:latin typeface="+mj-lt"/>
              </a:rPr>
              <a:t>Course: Electromechanical Design</a:t>
            </a:r>
          </a:p>
          <a:p>
            <a:pPr algn="ctr"/>
            <a:r>
              <a:rPr lang="en-US" sz="3000" b="1" dirty="0" smtClean="0">
                <a:solidFill>
                  <a:schemeClr val="bg1">
                    <a:lumMod val="65000"/>
                    <a:lumOff val="35000"/>
                  </a:schemeClr>
                </a:solidFill>
                <a:latin typeface="+mj-lt"/>
              </a:rPr>
              <a:t>Prepared By</a:t>
            </a:r>
          </a:p>
          <a:p>
            <a:pPr algn="ctr"/>
            <a:r>
              <a:rPr lang="en-US" sz="3800" b="1" dirty="0" err="1" smtClean="0">
                <a:solidFill>
                  <a:schemeClr val="accent6">
                    <a:lumMod val="40000"/>
                    <a:lumOff val="60000"/>
                  </a:schemeClr>
                </a:solidFill>
                <a:latin typeface="+mj-lt"/>
              </a:rPr>
              <a:t>Protik</a:t>
            </a:r>
            <a:r>
              <a:rPr lang="en-US" sz="3800" b="1" dirty="0" smtClean="0">
                <a:solidFill>
                  <a:schemeClr val="accent6">
                    <a:lumMod val="40000"/>
                    <a:lumOff val="60000"/>
                  </a:schemeClr>
                </a:solidFill>
                <a:latin typeface="+mj-lt"/>
              </a:rPr>
              <a:t> </a:t>
            </a:r>
            <a:r>
              <a:rPr lang="en-US" sz="3800" b="1" dirty="0" err="1" smtClean="0">
                <a:solidFill>
                  <a:schemeClr val="accent6">
                    <a:lumMod val="40000"/>
                    <a:lumOff val="60000"/>
                  </a:schemeClr>
                </a:solidFill>
                <a:latin typeface="+mj-lt"/>
              </a:rPr>
              <a:t>Barua</a:t>
            </a:r>
            <a:endParaRPr lang="en-US" sz="3800" b="1" dirty="0">
              <a:solidFill>
                <a:schemeClr val="accent6">
                  <a:lumMod val="40000"/>
                  <a:lumOff val="60000"/>
                </a:schemeClr>
              </a:solidFill>
              <a:latin typeface="+mj-lt"/>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20325369"/>
      </p:ext>
    </p:extLst>
  </p:cSld>
  <p:clrMapOvr>
    <a:masterClrMapping/>
  </p:clrMapOvr>
  <mc:AlternateContent xmlns:mc="http://schemas.openxmlformats.org/markup-compatibility/2006" xmlns:p14="http://schemas.microsoft.com/office/powerpoint/2010/main">
    <mc:Choice Requires="p14">
      <p:transition spd="slow" p14:dur="2000" advTm="20302"/>
    </mc:Choice>
    <mc:Fallback xmlns="">
      <p:transition spd="slow" advTm="20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825910"/>
          </a:xfrm>
        </p:spPr>
        <p:txBody>
          <a:bodyPr>
            <a:normAutofit/>
          </a:bodyPr>
          <a:lstStyle/>
          <a:p>
            <a:pPr algn="ctr"/>
            <a:r>
              <a:rPr lang="en-US" sz="4800" b="1" dirty="0" smtClean="0"/>
              <a:t>DEFINITION</a:t>
            </a:r>
            <a:endParaRPr lang="en-US" sz="4800" b="1" dirty="0"/>
          </a:p>
        </p:txBody>
      </p:sp>
      <p:sp>
        <p:nvSpPr>
          <p:cNvPr id="3" name="Content Placeholder 2"/>
          <p:cNvSpPr>
            <a:spLocks noGrp="1"/>
          </p:cNvSpPr>
          <p:nvPr>
            <p:ph idx="1"/>
          </p:nvPr>
        </p:nvSpPr>
        <p:spPr>
          <a:xfrm>
            <a:off x="545690" y="973394"/>
            <a:ext cx="10501721" cy="4817807"/>
          </a:xfrm>
        </p:spPr>
        <p:txBody>
          <a:bodyPr>
            <a:noAutofit/>
          </a:bodyPr>
          <a:lstStyle/>
          <a:p>
            <a:pPr algn="just"/>
            <a:r>
              <a:rPr lang="en-US" sz="3200" dirty="0" smtClean="0">
                <a:solidFill>
                  <a:schemeClr val="bg1"/>
                </a:solidFill>
              </a:rPr>
              <a:t>More specifically, Electromechanical design combines </a:t>
            </a:r>
            <a:r>
              <a:rPr lang="en-US" sz="3200" dirty="0">
                <a:solidFill>
                  <a:schemeClr val="bg1"/>
                </a:solidFill>
              </a:rPr>
              <a:t>processes and procedures drawn from </a:t>
            </a:r>
            <a:r>
              <a:rPr lang="en-US" sz="3200" dirty="0" smtClean="0">
                <a:solidFill>
                  <a:schemeClr val="bg1"/>
                </a:solidFill>
              </a:rPr>
              <a:t>electrical engineering</a:t>
            </a:r>
            <a:r>
              <a:rPr lang="en-US" sz="3200" dirty="0">
                <a:solidFill>
                  <a:schemeClr val="bg1"/>
                </a:solidFill>
              </a:rPr>
              <a:t> and </a:t>
            </a:r>
            <a:r>
              <a:rPr lang="en-US" sz="3200" dirty="0" smtClean="0">
                <a:solidFill>
                  <a:schemeClr val="bg1"/>
                </a:solidFill>
              </a:rPr>
              <a:t>mechanical engineering. </a:t>
            </a:r>
          </a:p>
          <a:p>
            <a:pPr algn="just"/>
            <a:r>
              <a:rPr lang="en-US" sz="3200" dirty="0" smtClean="0">
                <a:solidFill>
                  <a:schemeClr val="bg1"/>
                </a:solidFill>
              </a:rPr>
              <a:t>Electromechanical design deals with the </a:t>
            </a:r>
            <a:r>
              <a:rPr lang="en-US" sz="3200" dirty="0">
                <a:solidFill>
                  <a:schemeClr val="bg1"/>
                </a:solidFill>
              </a:rPr>
              <a:t>interaction of electrical and mechanical systems as a whole and how the two systems interact with each other. </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26157591"/>
      </p:ext>
    </p:extLst>
  </p:cSld>
  <p:clrMapOvr>
    <a:masterClrMapping/>
  </p:clrMapOvr>
  <mc:AlternateContent xmlns:mc="http://schemas.openxmlformats.org/markup-compatibility/2006" xmlns:p14="http://schemas.microsoft.com/office/powerpoint/2010/main">
    <mc:Choice Requires="p14">
      <p:transition spd="slow" p14:dur="2000" advTm="21563"/>
    </mc:Choice>
    <mc:Fallback xmlns="">
      <p:transition spd="slow" advTm="21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5974" y="0"/>
            <a:ext cx="12137922" cy="1357766"/>
          </a:xfrm>
        </p:spPr>
        <p:txBody>
          <a:bodyPr>
            <a:normAutofit/>
          </a:bodyPr>
          <a:lstStyle/>
          <a:p>
            <a:pPr algn="ctr"/>
            <a:r>
              <a:rPr lang="en-US" sz="4600" b="1" dirty="0" smtClean="0"/>
              <a:t>Systems</a:t>
            </a:r>
            <a:endParaRPr lang="en-US" sz="4600" b="1" dirty="0"/>
          </a:p>
        </p:txBody>
      </p:sp>
      <p:sp>
        <p:nvSpPr>
          <p:cNvPr id="3" name="Content Placeholder 2"/>
          <p:cNvSpPr>
            <a:spLocks noGrp="1"/>
          </p:cNvSpPr>
          <p:nvPr>
            <p:ph idx="1"/>
          </p:nvPr>
        </p:nvSpPr>
        <p:spPr>
          <a:xfrm>
            <a:off x="498294" y="1233479"/>
            <a:ext cx="11273495" cy="4095136"/>
          </a:xfrm>
        </p:spPr>
        <p:txBody>
          <a:bodyPr>
            <a:noAutofit/>
          </a:bodyPr>
          <a:lstStyle/>
          <a:p>
            <a:pPr marL="0" indent="0" algn="just">
              <a:buNone/>
            </a:pPr>
            <a:r>
              <a:rPr lang="en-US" sz="3500" dirty="0">
                <a:solidFill>
                  <a:schemeClr val="bg1"/>
                </a:solidFill>
              </a:rPr>
              <a:t>This process is especially prominent in systems such as those of DC or AC rotating electrical machines which can be designed and operated to generate power from a mechanical process </a:t>
            </a:r>
            <a:r>
              <a:rPr lang="en-US" sz="3500" dirty="0" smtClean="0">
                <a:solidFill>
                  <a:schemeClr val="bg1"/>
                </a:solidFill>
              </a:rPr>
              <a:t>(generator) </a:t>
            </a:r>
            <a:r>
              <a:rPr lang="en-US" sz="3500" dirty="0">
                <a:solidFill>
                  <a:schemeClr val="bg1"/>
                </a:solidFill>
              </a:rPr>
              <a:t>or used to power a mechanical effect </a:t>
            </a:r>
            <a:r>
              <a:rPr lang="en-US" sz="3500" dirty="0" smtClean="0">
                <a:solidFill>
                  <a:schemeClr val="bg1"/>
                </a:solidFill>
              </a:rPr>
              <a:t>(motor). </a:t>
            </a:r>
            <a:r>
              <a:rPr lang="en-US" sz="3500" dirty="0">
                <a:solidFill>
                  <a:schemeClr val="bg1"/>
                </a:solidFill>
              </a:rPr>
              <a:t/>
            </a:r>
            <a:br>
              <a:rPr lang="en-US" sz="3500" dirty="0">
                <a:solidFill>
                  <a:schemeClr val="bg1"/>
                </a:solidFill>
              </a:rPr>
            </a:br>
            <a:endParaRPr lang="en-US" sz="3500" dirty="0">
              <a:solidFill>
                <a:schemeClr val="bg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06505832"/>
      </p:ext>
    </p:extLst>
  </p:cSld>
  <p:clrMapOvr>
    <a:masterClrMapping/>
  </p:clrMapOvr>
  <mc:AlternateContent xmlns:mc="http://schemas.openxmlformats.org/markup-compatibility/2006" xmlns:p14="http://schemas.microsoft.com/office/powerpoint/2010/main">
    <mc:Choice Requires="p14">
      <p:transition spd="slow" p14:dur="2000" advTm="34628"/>
    </mc:Choice>
    <mc:Fallback xmlns="">
      <p:transition spd="slow" advTm="346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9578" y="177553"/>
            <a:ext cx="9905998" cy="1167852"/>
          </a:xfrm>
        </p:spPr>
        <p:txBody>
          <a:bodyPr/>
          <a:lstStyle/>
          <a:p>
            <a:pPr algn="ctr"/>
            <a:r>
              <a:rPr lang="en-US" b="1" dirty="0" smtClean="0"/>
              <a:t>ELECTROMECHANICAL DEVICES</a:t>
            </a:r>
            <a:endParaRPr lang="en-US" b="1" dirty="0"/>
          </a:p>
        </p:txBody>
      </p:sp>
      <p:sp>
        <p:nvSpPr>
          <p:cNvPr id="3" name="Content Placeholder 2"/>
          <p:cNvSpPr>
            <a:spLocks noGrp="1"/>
          </p:cNvSpPr>
          <p:nvPr>
            <p:ph idx="1"/>
          </p:nvPr>
        </p:nvSpPr>
        <p:spPr>
          <a:xfrm>
            <a:off x="359747" y="1045276"/>
            <a:ext cx="11424214" cy="3541714"/>
          </a:xfrm>
        </p:spPr>
        <p:txBody>
          <a:bodyPr>
            <a:noAutofit/>
          </a:bodyPr>
          <a:lstStyle/>
          <a:p>
            <a:pPr algn="just"/>
            <a:r>
              <a:rPr lang="en-US" sz="3200" dirty="0" smtClean="0">
                <a:solidFill>
                  <a:schemeClr val="bg1"/>
                </a:solidFill>
              </a:rPr>
              <a:t>Electromechanical devices are ones which have both electrical and mechanical processes. </a:t>
            </a:r>
          </a:p>
          <a:p>
            <a:pPr algn="just"/>
            <a:r>
              <a:rPr lang="en-US" sz="3200" dirty="0" smtClean="0">
                <a:solidFill>
                  <a:schemeClr val="bg1"/>
                </a:solidFill>
              </a:rPr>
              <a:t>Strictly speaking, a manually operated switch is an electromechanical component due to the mechanical movement causing an electrical output.</a:t>
            </a:r>
          </a:p>
          <a:p>
            <a:pPr algn="just"/>
            <a:r>
              <a:rPr lang="en-US" sz="3200" dirty="0" smtClean="0">
                <a:solidFill>
                  <a:schemeClr val="bg1"/>
                </a:solidFill>
              </a:rPr>
              <a:t>Though this is true, the term is usually understood to refer to devices which involve an electrical signal to create mechanical movement, or vice versa mechanical movement to create an electric signal. </a:t>
            </a:r>
            <a:br>
              <a:rPr lang="en-US" sz="3200" dirty="0" smtClean="0">
                <a:solidFill>
                  <a:schemeClr val="bg1"/>
                </a:solidFill>
              </a:rPr>
            </a:br>
            <a:endParaRPr lang="en-US" sz="3200" dirty="0">
              <a:solidFill>
                <a:schemeClr val="bg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28528773"/>
      </p:ext>
    </p:extLst>
  </p:cSld>
  <p:clrMapOvr>
    <a:masterClrMapping/>
  </p:clrMapOvr>
  <mc:AlternateContent xmlns:mc="http://schemas.openxmlformats.org/markup-compatibility/2006" xmlns:p14="http://schemas.microsoft.com/office/powerpoint/2010/main">
    <mc:Choice Requires="p14">
      <p:transition spd="slow" p14:dur="2000" advTm="35545"/>
    </mc:Choice>
    <mc:Fallback xmlns="">
      <p:transition spd="slow" advTm="35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2135" y="0"/>
            <a:ext cx="9905998" cy="1478570"/>
          </a:xfrm>
        </p:spPr>
        <p:txBody>
          <a:bodyPr/>
          <a:lstStyle/>
          <a:p>
            <a:pPr algn="ctr"/>
            <a:r>
              <a:rPr lang="en-US" b="1" dirty="0"/>
              <a:t>ELECTROMECHANICAL DEVICES</a:t>
            </a:r>
            <a:endParaRPr lang="en-US" dirty="0"/>
          </a:p>
        </p:txBody>
      </p:sp>
      <p:sp>
        <p:nvSpPr>
          <p:cNvPr id="3" name="Content Placeholder 2"/>
          <p:cNvSpPr>
            <a:spLocks noGrp="1"/>
          </p:cNvSpPr>
          <p:nvPr>
            <p:ph idx="1"/>
          </p:nvPr>
        </p:nvSpPr>
        <p:spPr>
          <a:xfrm>
            <a:off x="796413" y="1478570"/>
            <a:ext cx="10501720" cy="4302798"/>
          </a:xfrm>
        </p:spPr>
        <p:txBody>
          <a:bodyPr>
            <a:noAutofit/>
          </a:bodyPr>
          <a:lstStyle/>
          <a:p>
            <a:pPr marL="0" indent="0" algn="just">
              <a:buNone/>
            </a:pPr>
            <a:r>
              <a:rPr lang="en-US" sz="3600" dirty="0">
                <a:solidFill>
                  <a:schemeClr val="bg1"/>
                </a:solidFill>
              </a:rPr>
              <a:t>Often involving electromagnetic principles such as in </a:t>
            </a:r>
            <a:r>
              <a:rPr lang="en-US" sz="3600" dirty="0" smtClean="0">
                <a:solidFill>
                  <a:schemeClr val="bg1"/>
                </a:solidFill>
              </a:rPr>
              <a:t>relays, </a:t>
            </a:r>
            <a:r>
              <a:rPr lang="en-US" sz="3600" dirty="0">
                <a:solidFill>
                  <a:schemeClr val="bg1"/>
                </a:solidFill>
              </a:rPr>
              <a:t>which allow a </a:t>
            </a:r>
            <a:r>
              <a:rPr lang="en-US" sz="3600" dirty="0" smtClean="0">
                <a:solidFill>
                  <a:schemeClr val="bg1"/>
                </a:solidFill>
              </a:rPr>
              <a:t>voltage</a:t>
            </a:r>
            <a:r>
              <a:rPr lang="en-US" sz="3600" dirty="0">
                <a:solidFill>
                  <a:schemeClr val="bg1"/>
                </a:solidFill>
              </a:rPr>
              <a:t> or current to control another, usually isolated circuit voltage or current by mechanically switching sets of contacts, and </a:t>
            </a:r>
            <a:r>
              <a:rPr lang="en-US" sz="3600" dirty="0" smtClean="0">
                <a:solidFill>
                  <a:schemeClr val="bg1"/>
                </a:solidFill>
              </a:rPr>
              <a:t>solenoids, </a:t>
            </a:r>
            <a:r>
              <a:rPr lang="en-US" sz="3600" dirty="0">
                <a:solidFill>
                  <a:schemeClr val="bg1"/>
                </a:solidFill>
              </a:rPr>
              <a:t>by which a voltage can actuate a moving linkage as in solenoid valves.</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84067482"/>
      </p:ext>
    </p:extLst>
  </p:cSld>
  <p:clrMapOvr>
    <a:masterClrMapping/>
  </p:clrMapOvr>
  <mc:AlternateContent xmlns:mc="http://schemas.openxmlformats.org/markup-compatibility/2006" xmlns:p14="http://schemas.microsoft.com/office/powerpoint/2010/main">
    <mc:Choice Requires="p14">
      <p:transition spd="slow" p14:dur="2000" advTm="26643"/>
    </mc:Choice>
    <mc:Fallback xmlns="">
      <p:transition spd="slow" advTm="26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31821"/>
            <a:ext cx="9905998" cy="1478570"/>
          </a:xfrm>
        </p:spPr>
        <p:txBody>
          <a:bodyPr>
            <a:normAutofit/>
          </a:bodyPr>
          <a:lstStyle/>
          <a:p>
            <a:pPr algn="ctr"/>
            <a:r>
              <a:rPr lang="en-US" sz="4800" b="1" dirty="0" smtClean="0"/>
              <a:t>EARLY PRACTICE</a:t>
            </a:r>
            <a:endParaRPr lang="en-US" sz="4800" b="1" dirty="0"/>
          </a:p>
        </p:txBody>
      </p:sp>
      <p:sp>
        <p:nvSpPr>
          <p:cNvPr id="3" name="Content Placeholder 2"/>
          <p:cNvSpPr>
            <a:spLocks noGrp="1"/>
          </p:cNvSpPr>
          <p:nvPr>
            <p:ph idx="1"/>
          </p:nvPr>
        </p:nvSpPr>
        <p:spPr>
          <a:xfrm>
            <a:off x="1141412" y="1610391"/>
            <a:ext cx="9905999" cy="3541714"/>
          </a:xfrm>
        </p:spPr>
        <p:txBody>
          <a:bodyPr>
            <a:normAutofit fontScale="47500" lnSpcReduction="20000"/>
          </a:bodyPr>
          <a:lstStyle/>
          <a:p>
            <a:pPr marL="0" indent="0" algn="just">
              <a:buNone/>
            </a:pPr>
            <a:r>
              <a:rPr lang="en-US" sz="7200" dirty="0">
                <a:solidFill>
                  <a:schemeClr val="bg1"/>
                </a:solidFill>
              </a:rPr>
              <a:t>Before the development of modern electronics, electromechanical devices were widely used in complicated subsystems of parts, including </a:t>
            </a:r>
            <a:r>
              <a:rPr lang="en-US" sz="7200" dirty="0" smtClean="0">
                <a:solidFill>
                  <a:schemeClr val="bg1"/>
                </a:solidFill>
              </a:rPr>
              <a:t>electric typewriters,</a:t>
            </a:r>
            <a:r>
              <a:rPr lang="en-US" sz="7200" dirty="0">
                <a:solidFill>
                  <a:schemeClr val="bg1"/>
                </a:solidFill>
              </a:rPr>
              <a:t> </a:t>
            </a:r>
            <a:r>
              <a:rPr lang="en-US" sz="7200" dirty="0" err="1" smtClean="0">
                <a:solidFill>
                  <a:schemeClr val="bg1"/>
                </a:solidFill>
              </a:rPr>
              <a:t>teleprinters</a:t>
            </a:r>
            <a:r>
              <a:rPr lang="en-US" sz="7200" dirty="0" smtClean="0">
                <a:solidFill>
                  <a:schemeClr val="bg1"/>
                </a:solidFill>
              </a:rPr>
              <a:t>,</a:t>
            </a:r>
            <a:r>
              <a:rPr lang="en-US" sz="7200" dirty="0">
                <a:solidFill>
                  <a:schemeClr val="bg1"/>
                </a:solidFill>
              </a:rPr>
              <a:t> </a:t>
            </a:r>
            <a:r>
              <a:rPr lang="en-US" sz="7200" dirty="0" smtClean="0">
                <a:solidFill>
                  <a:schemeClr val="bg1"/>
                </a:solidFill>
              </a:rPr>
              <a:t>clocks, </a:t>
            </a:r>
            <a:r>
              <a:rPr lang="en-US" sz="7200" dirty="0">
                <a:solidFill>
                  <a:schemeClr val="bg1"/>
                </a:solidFill>
              </a:rPr>
              <a:t>initial </a:t>
            </a:r>
            <a:r>
              <a:rPr lang="en-US" sz="7200" dirty="0" smtClean="0">
                <a:solidFill>
                  <a:schemeClr val="bg1"/>
                </a:solidFill>
              </a:rPr>
              <a:t>television</a:t>
            </a:r>
            <a:r>
              <a:rPr lang="en-US" sz="7200" dirty="0">
                <a:solidFill>
                  <a:schemeClr val="bg1"/>
                </a:solidFill>
              </a:rPr>
              <a:t> systems, and the very early electromechanical </a:t>
            </a:r>
            <a:r>
              <a:rPr lang="en-US" sz="7200" dirty="0" smtClean="0">
                <a:solidFill>
                  <a:schemeClr val="bg1"/>
                </a:solidFill>
              </a:rPr>
              <a:t>digital computers.</a:t>
            </a:r>
            <a:endParaRPr lang="en-US" sz="7200" dirty="0">
              <a:solidFill>
                <a:schemeClr val="bg1"/>
              </a:solidFill>
            </a:endParaRPr>
          </a:p>
          <a:p>
            <a:pPr marL="0" indent="0">
              <a:buNone/>
            </a:pPr>
            <a:r>
              <a:rPr lang="en-US" dirty="0">
                <a:solidFill>
                  <a:schemeClr val="bg1"/>
                </a:solidFill>
              </a:rPr>
              <a:t/>
            </a:r>
            <a:br>
              <a:rPr lang="en-US" dirty="0">
                <a:solidFill>
                  <a:schemeClr val="bg1"/>
                </a:solidFill>
              </a:rPr>
            </a:br>
            <a:endParaRPr lang="en-US" dirty="0">
              <a:solidFill>
                <a:schemeClr val="bg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91221093"/>
      </p:ext>
    </p:extLst>
  </p:cSld>
  <p:clrMapOvr>
    <a:masterClrMapping/>
  </p:clrMapOvr>
  <mc:AlternateContent xmlns:mc="http://schemas.openxmlformats.org/markup-compatibility/2006" xmlns:p14="http://schemas.microsoft.com/office/powerpoint/2010/main">
    <mc:Choice Requires="p14">
      <p:transition spd="slow" p14:dur="2000" advTm="23242"/>
    </mc:Choice>
    <mc:Fallback xmlns="">
      <p:transition spd="slow" advTm="23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5942" y="43331"/>
            <a:ext cx="9905998" cy="1478570"/>
          </a:xfrm>
        </p:spPr>
        <p:txBody>
          <a:bodyPr/>
          <a:lstStyle/>
          <a:p>
            <a:pPr algn="ctr"/>
            <a:r>
              <a:rPr lang="en-US" b="1" dirty="0" smtClean="0"/>
              <a:t>MODERN PRACTICE</a:t>
            </a:r>
            <a:endParaRPr lang="en-US" b="1" dirty="0"/>
          </a:p>
        </p:txBody>
      </p:sp>
      <p:sp>
        <p:nvSpPr>
          <p:cNvPr id="3" name="Content Placeholder 2"/>
          <p:cNvSpPr>
            <a:spLocks noGrp="1"/>
          </p:cNvSpPr>
          <p:nvPr>
            <p:ph idx="1"/>
          </p:nvPr>
        </p:nvSpPr>
        <p:spPr>
          <a:xfrm>
            <a:off x="639193" y="1389499"/>
            <a:ext cx="11070454" cy="3541714"/>
          </a:xfrm>
        </p:spPr>
        <p:txBody>
          <a:bodyPr>
            <a:noAutofit/>
          </a:bodyPr>
          <a:lstStyle/>
          <a:p>
            <a:pPr algn="just"/>
            <a:r>
              <a:rPr lang="en-US" sz="3400" dirty="0">
                <a:solidFill>
                  <a:schemeClr val="bg1"/>
                </a:solidFill>
              </a:rPr>
              <a:t>Today, electromechanical processes are mainly used by power companies. All fuel based generators convert mechanical movement to electrical power. </a:t>
            </a:r>
            <a:endParaRPr lang="en-US" sz="3400" dirty="0" smtClean="0">
              <a:solidFill>
                <a:schemeClr val="bg1"/>
              </a:solidFill>
            </a:endParaRPr>
          </a:p>
          <a:p>
            <a:pPr algn="just"/>
            <a:r>
              <a:rPr lang="en-US" sz="3400" dirty="0" smtClean="0">
                <a:solidFill>
                  <a:schemeClr val="bg1"/>
                </a:solidFill>
              </a:rPr>
              <a:t>Some </a:t>
            </a:r>
            <a:r>
              <a:rPr lang="en-US" sz="3400" dirty="0">
                <a:solidFill>
                  <a:schemeClr val="bg1"/>
                </a:solidFill>
              </a:rPr>
              <a:t>renewable energies such as </a:t>
            </a:r>
            <a:r>
              <a:rPr lang="en-US" sz="3400" dirty="0" smtClean="0">
                <a:solidFill>
                  <a:schemeClr val="bg1"/>
                </a:solidFill>
              </a:rPr>
              <a:t>wind</a:t>
            </a:r>
            <a:r>
              <a:rPr lang="en-US" sz="3400" dirty="0">
                <a:solidFill>
                  <a:schemeClr val="bg1"/>
                </a:solidFill>
              </a:rPr>
              <a:t> and </a:t>
            </a:r>
            <a:r>
              <a:rPr lang="en-US" sz="3400" dirty="0" smtClean="0">
                <a:solidFill>
                  <a:schemeClr val="bg1"/>
                </a:solidFill>
              </a:rPr>
              <a:t>hydroelectric</a:t>
            </a:r>
            <a:r>
              <a:rPr lang="en-US" sz="3400" dirty="0">
                <a:solidFill>
                  <a:schemeClr val="bg1"/>
                </a:solidFill>
              </a:rPr>
              <a:t> are powered by mechanical systems that also convert movement to electricity</a:t>
            </a:r>
            <a:r>
              <a:rPr lang="en-US" sz="3400" dirty="0" smtClean="0">
                <a:solidFill>
                  <a:schemeClr val="bg1"/>
                </a:solidFill>
              </a:rPr>
              <a:t>.</a:t>
            </a:r>
            <a:endParaRPr lang="en-US" sz="3400" dirty="0">
              <a:solidFill>
                <a:schemeClr val="bg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46419759"/>
      </p:ext>
    </p:extLst>
  </p:cSld>
  <p:clrMapOvr>
    <a:masterClrMapping/>
  </p:clrMapOvr>
  <mc:AlternateContent xmlns:mc="http://schemas.openxmlformats.org/markup-compatibility/2006" xmlns:p14="http://schemas.microsoft.com/office/powerpoint/2010/main">
    <mc:Choice Requires="p14">
      <p:transition spd="slow" p14:dur="2000" advTm="23626"/>
    </mc:Choice>
    <mc:Fallback xmlns="">
      <p:transition spd="slow" advTm="236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0422" y="367796"/>
            <a:ext cx="9905998" cy="679340"/>
          </a:xfrm>
        </p:spPr>
        <p:txBody>
          <a:bodyPr>
            <a:noAutofit/>
          </a:bodyPr>
          <a:lstStyle/>
          <a:p>
            <a:pPr algn="ctr"/>
            <a:r>
              <a:rPr lang="en-US" sz="4800" smtClean="0"/>
              <a:t>Examples</a:t>
            </a:r>
            <a:endParaRPr lang="en-US" sz="4800" dirty="0"/>
          </a:p>
        </p:txBody>
      </p:sp>
      <p:sp>
        <p:nvSpPr>
          <p:cNvPr id="3" name="Content Placeholder 2"/>
          <p:cNvSpPr>
            <a:spLocks noGrp="1"/>
          </p:cNvSpPr>
          <p:nvPr>
            <p:ph idx="1"/>
          </p:nvPr>
        </p:nvSpPr>
        <p:spPr>
          <a:xfrm>
            <a:off x="785530" y="1313466"/>
            <a:ext cx="10427979" cy="3541714"/>
          </a:xfrm>
        </p:spPr>
        <p:txBody>
          <a:bodyPr>
            <a:noAutofit/>
          </a:bodyPr>
          <a:lstStyle/>
          <a:p>
            <a:pPr algn="just"/>
            <a:r>
              <a:rPr lang="en-US" sz="3400" dirty="0">
                <a:solidFill>
                  <a:schemeClr val="bg1"/>
                </a:solidFill>
              </a:rPr>
              <a:t>Another electromechanical device </a:t>
            </a:r>
            <a:r>
              <a:rPr lang="en-US" sz="3400" dirty="0" smtClean="0">
                <a:solidFill>
                  <a:schemeClr val="bg1"/>
                </a:solidFill>
              </a:rPr>
              <a:t>is Piezoelectric devices, </a:t>
            </a:r>
            <a:r>
              <a:rPr lang="en-US" sz="3400" dirty="0">
                <a:solidFill>
                  <a:schemeClr val="bg1"/>
                </a:solidFill>
              </a:rPr>
              <a:t>but they do not use electromagnetic principles. </a:t>
            </a:r>
            <a:endParaRPr lang="en-US" sz="3400" dirty="0" smtClean="0">
              <a:solidFill>
                <a:schemeClr val="bg1"/>
              </a:solidFill>
            </a:endParaRPr>
          </a:p>
          <a:p>
            <a:pPr algn="just"/>
            <a:r>
              <a:rPr lang="en-US" sz="3400" dirty="0" smtClean="0">
                <a:solidFill>
                  <a:schemeClr val="bg1"/>
                </a:solidFill>
              </a:rPr>
              <a:t>Piezoelectric </a:t>
            </a:r>
            <a:r>
              <a:rPr lang="en-US" sz="3400" dirty="0">
                <a:solidFill>
                  <a:schemeClr val="bg1"/>
                </a:solidFill>
              </a:rPr>
              <a:t>devices can create sound or vibration from an electrical signal or create an electrical signal from sound or mechanical vibration</a:t>
            </a:r>
            <a:r>
              <a:rPr lang="en-US" sz="3400" dirty="0" smtClean="0">
                <a:solidFill>
                  <a:schemeClr val="bg1"/>
                </a:solidFill>
              </a:rPr>
              <a:t>.</a:t>
            </a:r>
            <a:endParaRPr lang="en-US" sz="3400" dirty="0">
              <a:solidFill>
                <a:schemeClr val="bg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18442584"/>
      </p:ext>
    </p:extLst>
  </p:cSld>
  <p:clrMapOvr>
    <a:masterClrMapping/>
  </p:clrMapOvr>
  <mc:AlternateContent xmlns:mc="http://schemas.openxmlformats.org/markup-compatibility/2006" xmlns:p14="http://schemas.microsoft.com/office/powerpoint/2010/main">
    <mc:Choice Requires="p14">
      <p:transition spd="slow" p14:dur="2000" advTm="23657"/>
    </mc:Choice>
    <mc:Fallback xmlns="">
      <p:transition spd="slow" advTm="23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4432"/>
            <a:ext cx="9905998" cy="1478570"/>
          </a:xfrm>
        </p:spPr>
        <p:txBody>
          <a:bodyPr>
            <a:normAutofit/>
          </a:bodyPr>
          <a:lstStyle/>
          <a:p>
            <a:pPr algn="ctr"/>
            <a:r>
              <a:rPr lang="en-US" sz="4000" b="1" dirty="0" smtClean="0"/>
              <a:t>References</a:t>
            </a:r>
            <a:endParaRPr lang="en-US" sz="4000" b="1" dirty="0"/>
          </a:p>
        </p:txBody>
      </p:sp>
      <p:sp>
        <p:nvSpPr>
          <p:cNvPr id="3" name="Content Placeholder 2"/>
          <p:cNvSpPr>
            <a:spLocks noGrp="1"/>
          </p:cNvSpPr>
          <p:nvPr>
            <p:ph idx="1"/>
          </p:nvPr>
        </p:nvSpPr>
        <p:spPr>
          <a:xfrm>
            <a:off x="872438" y="1813002"/>
            <a:ext cx="10443946" cy="3541714"/>
          </a:xfrm>
        </p:spPr>
        <p:txBody>
          <a:bodyPr>
            <a:noAutofit/>
          </a:bodyPr>
          <a:lstStyle/>
          <a:p>
            <a:r>
              <a:rPr lang="en-US" sz="3600" dirty="0">
                <a:solidFill>
                  <a:schemeClr val="bg1"/>
                </a:solidFill>
              </a:rPr>
              <a:t>The Characteristics of Mechanical Engineering Systems, R Holmes.</a:t>
            </a:r>
          </a:p>
          <a:p>
            <a:r>
              <a:rPr lang="en-US" sz="3600" dirty="0">
                <a:solidFill>
                  <a:schemeClr val="bg1"/>
                </a:solidFill>
              </a:rPr>
              <a:t>Handbook for Engineering Design, PER </a:t>
            </a:r>
            <a:r>
              <a:rPr lang="en-US" sz="3600" dirty="0" err="1">
                <a:solidFill>
                  <a:schemeClr val="bg1"/>
                </a:solidFill>
              </a:rPr>
              <a:t>Mucci</a:t>
            </a:r>
            <a:r>
              <a:rPr lang="en-US" sz="3600" dirty="0" smtClean="0">
                <a:solidFill>
                  <a:schemeClr val="bg1"/>
                </a:solidFill>
              </a:rPr>
              <a:t>.</a:t>
            </a:r>
            <a:endParaRPr lang="en-US" sz="3600" dirty="0">
              <a:solidFill>
                <a:schemeClr val="bg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67132465"/>
      </p:ext>
    </p:extLst>
  </p:cSld>
  <p:clrMapOvr>
    <a:masterClrMapping/>
  </p:clrMapOvr>
  <mc:AlternateContent xmlns:mc="http://schemas.openxmlformats.org/markup-compatibility/2006" xmlns:p14="http://schemas.microsoft.com/office/powerpoint/2010/main">
    <mc:Choice Requires="p14">
      <p:transition spd="slow" p14:dur="2000" advTm="4545"/>
    </mc:Choice>
    <mc:Fallback xmlns="">
      <p:transition spd="slow" advTm="4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5400" b="1" dirty="0" smtClean="0"/>
              <a:t>THANK YOU</a:t>
            </a:r>
            <a:endParaRPr lang="en-US" sz="5400" b="1"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76052418"/>
      </p:ext>
    </p:extLst>
  </p:cSld>
  <p:clrMapOvr>
    <a:masterClrMapping/>
  </p:clrMapOvr>
  <mc:AlternateContent xmlns:mc="http://schemas.openxmlformats.org/markup-compatibility/2006" xmlns:p14="http://schemas.microsoft.com/office/powerpoint/2010/main">
    <mc:Choice Requires="p14">
      <p:transition spd="slow" p14:dur="2000" advTm="5183"/>
    </mc:Choice>
    <mc:Fallback xmlns="">
      <p:transition spd="slow" advTm="5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167" y="552508"/>
            <a:ext cx="9905998" cy="561353"/>
          </a:xfrm>
        </p:spPr>
        <p:txBody>
          <a:bodyPr>
            <a:noAutofit/>
          </a:bodyPr>
          <a:lstStyle/>
          <a:p>
            <a:pPr algn="ctr"/>
            <a:r>
              <a:rPr lang="en-US" sz="4000" b="1" dirty="0" smtClean="0"/>
              <a:t>Introduction  </a:t>
            </a:r>
            <a:endParaRPr lang="en-US" sz="4000" b="1" dirty="0"/>
          </a:p>
        </p:txBody>
      </p:sp>
      <p:sp>
        <p:nvSpPr>
          <p:cNvPr id="3" name="Content Placeholder 2"/>
          <p:cNvSpPr>
            <a:spLocks noGrp="1"/>
          </p:cNvSpPr>
          <p:nvPr>
            <p:ph idx="1"/>
          </p:nvPr>
        </p:nvSpPr>
        <p:spPr>
          <a:xfrm>
            <a:off x="698960" y="1571062"/>
            <a:ext cx="9905999" cy="3541714"/>
          </a:xfrm>
        </p:spPr>
        <p:txBody>
          <a:bodyPr>
            <a:noAutofit/>
          </a:bodyPr>
          <a:lstStyle/>
          <a:p>
            <a:pPr algn="just">
              <a:buFont typeface="Wingdings" panose="05000000000000000000" pitchFamily="2" charset="2"/>
              <a:buChar char="Ø"/>
            </a:pPr>
            <a:r>
              <a:rPr lang="en-US" sz="3600" dirty="0">
                <a:solidFill>
                  <a:schemeClr val="bg1"/>
                </a:solidFill>
              </a:rPr>
              <a:t>This course </a:t>
            </a:r>
            <a:r>
              <a:rPr lang="en-US" sz="3600" dirty="0" smtClean="0">
                <a:solidFill>
                  <a:schemeClr val="bg1"/>
                </a:solidFill>
              </a:rPr>
              <a:t>will focus on the </a:t>
            </a:r>
            <a:r>
              <a:rPr lang="en-US" sz="3600" dirty="0">
                <a:solidFill>
                  <a:schemeClr val="bg1"/>
                </a:solidFill>
              </a:rPr>
              <a:t>principles of Electromechanical engineering and </a:t>
            </a:r>
            <a:r>
              <a:rPr lang="en-US" sz="3600" dirty="0" smtClean="0">
                <a:solidFill>
                  <a:schemeClr val="bg1"/>
                </a:solidFill>
              </a:rPr>
              <a:t>design. </a:t>
            </a:r>
          </a:p>
          <a:p>
            <a:pPr algn="just">
              <a:buFont typeface="Wingdings" panose="05000000000000000000" pitchFamily="2" charset="2"/>
              <a:buChar char="Ø"/>
            </a:pPr>
            <a:r>
              <a:rPr lang="en-US" sz="3600" dirty="0" smtClean="0">
                <a:solidFill>
                  <a:schemeClr val="bg1"/>
                </a:solidFill>
              </a:rPr>
              <a:t>In </a:t>
            </a:r>
            <a:r>
              <a:rPr lang="en-US" sz="3600" dirty="0">
                <a:solidFill>
                  <a:schemeClr val="bg1"/>
                </a:solidFill>
              </a:rPr>
              <a:t>this course, students will learn to analyze and design equipment based on the combination of electrical/electronic circuits and mechanical systems.</a:t>
            </a:r>
          </a:p>
          <a:p>
            <a:pPr marL="0" indent="0" algn="just">
              <a:buNone/>
            </a:pPr>
            <a:r>
              <a:rPr lang="en-US" sz="3600" dirty="0">
                <a:solidFill>
                  <a:schemeClr val="bg1"/>
                </a:solidFill>
              </a:rPr>
              <a:t/>
            </a:r>
            <a:br>
              <a:rPr lang="en-US" sz="3600" dirty="0">
                <a:solidFill>
                  <a:schemeClr val="bg1"/>
                </a:solidFill>
              </a:rPr>
            </a:br>
            <a:endParaRPr lang="en-US" sz="3600" dirty="0">
              <a:solidFill>
                <a:schemeClr val="bg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00566451"/>
      </p:ext>
    </p:extLst>
  </p:cSld>
  <p:clrMapOvr>
    <a:masterClrMapping/>
  </p:clrMapOvr>
  <mc:AlternateContent xmlns:mc="http://schemas.openxmlformats.org/markup-compatibility/2006" xmlns:p14="http://schemas.microsoft.com/office/powerpoint/2010/main">
    <mc:Choice Requires="p14">
      <p:transition spd="slow" p14:dur="2000" advTm="16244"/>
    </mc:Choice>
    <mc:Fallback xmlns="">
      <p:transition spd="slow" advTm="16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4" y="174635"/>
            <a:ext cx="9905998" cy="1478570"/>
          </a:xfrm>
        </p:spPr>
        <p:txBody>
          <a:bodyPr/>
          <a:lstStyle/>
          <a:p>
            <a:pPr algn="ctr"/>
            <a:r>
              <a:rPr lang="en-US" b="1" dirty="0"/>
              <a:t>Introduction </a:t>
            </a:r>
            <a:endParaRPr lang="en-US" dirty="0"/>
          </a:p>
        </p:txBody>
      </p:sp>
      <p:sp>
        <p:nvSpPr>
          <p:cNvPr id="3" name="Content Placeholder 2"/>
          <p:cNvSpPr>
            <a:spLocks noGrp="1"/>
          </p:cNvSpPr>
          <p:nvPr>
            <p:ph idx="1"/>
          </p:nvPr>
        </p:nvSpPr>
        <p:spPr>
          <a:xfrm>
            <a:off x="1141413" y="1653205"/>
            <a:ext cx="9905999" cy="3541714"/>
          </a:xfrm>
        </p:spPr>
        <p:txBody>
          <a:bodyPr>
            <a:normAutofit/>
          </a:bodyPr>
          <a:lstStyle/>
          <a:p>
            <a:pPr marL="0" indent="0" algn="just">
              <a:buNone/>
            </a:pPr>
            <a:r>
              <a:rPr lang="en-US" sz="3400" dirty="0">
                <a:solidFill>
                  <a:schemeClr val="bg1"/>
                </a:solidFill>
              </a:rPr>
              <a:t>A practical introduction to electromechanical systems with emphasis on modeling, analysis and design techniques. </a:t>
            </a:r>
            <a:r>
              <a:rPr lang="en-US" sz="3400" dirty="0" smtClean="0">
                <a:solidFill>
                  <a:schemeClr val="bg1"/>
                </a:solidFill>
              </a:rPr>
              <a:t>The contents include standard </a:t>
            </a:r>
            <a:r>
              <a:rPr lang="en-US" sz="3400" dirty="0">
                <a:solidFill>
                  <a:schemeClr val="bg1"/>
                </a:solidFill>
              </a:rPr>
              <a:t>motors, linear actuators, magnetic bearings, </a:t>
            </a:r>
            <a:r>
              <a:rPr lang="en-US" sz="3400" dirty="0" smtClean="0">
                <a:solidFill>
                  <a:schemeClr val="bg1"/>
                </a:solidFill>
              </a:rPr>
              <a:t>LVDTs and so on.</a:t>
            </a:r>
            <a:r>
              <a:rPr lang="en-US" sz="3400" dirty="0">
                <a:solidFill>
                  <a:schemeClr val="bg1"/>
                </a:solidFill>
              </a:rPr>
              <a:t> </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71114495"/>
      </p:ext>
    </p:extLst>
  </p:cSld>
  <p:clrMapOvr>
    <a:masterClrMapping/>
  </p:clrMapOvr>
  <mc:AlternateContent xmlns:mc="http://schemas.openxmlformats.org/markup-compatibility/2006" xmlns:p14="http://schemas.microsoft.com/office/powerpoint/2010/main">
    <mc:Choice Requires="p14">
      <p:transition spd="slow" p14:dur="2000" advTm="17182"/>
    </mc:Choice>
    <mc:Fallback xmlns="">
      <p:transition spd="slow" advTm="171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290044"/>
            <a:ext cx="9905998" cy="1478570"/>
          </a:xfrm>
        </p:spPr>
        <p:txBody>
          <a:bodyPr/>
          <a:lstStyle/>
          <a:p>
            <a:pPr algn="ctr"/>
            <a:r>
              <a:rPr lang="en-US" b="1" dirty="0" smtClean="0"/>
              <a:t>COURSE RATIONALE</a:t>
            </a:r>
            <a:endParaRPr lang="en-US" b="1" dirty="0"/>
          </a:p>
        </p:txBody>
      </p:sp>
      <p:sp>
        <p:nvSpPr>
          <p:cNvPr id="3" name="Content Placeholder 2"/>
          <p:cNvSpPr>
            <a:spLocks noGrp="1"/>
          </p:cNvSpPr>
          <p:nvPr>
            <p:ph idx="1"/>
          </p:nvPr>
        </p:nvSpPr>
        <p:spPr>
          <a:xfrm>
            <a:off x="1141413" y="1768614"/>
            <a:ext cx="9905999" cy="3541714"/>
          </a:xfrm>
        </p:spPr>
        <p:txBody>
          <a:bodyPr>
            <a:normAutofit/>
          </a:bodyPr>
          <a:lstStyle/>
          <a:p>
            <a:pPr marL="0" indent="0" algn="just">
              <a:buNone/>
            </a:pPr>
            <a:r>
              <a:rPr lang="en-US" sz="3600" dirty="0" smtClean="0">
                <a:solidFill>
                  <a:schemeClr val="bg1"/>
                </a:solidFill>
              </a:rPr>
              <a:t>The course rationale </a:t>
            </a:r>
            <a:r>
              <a:rPr lang="en-US" sz="3600" dirty="0">
                <a:solidFill>
                  <a:schemeClr val="bg1"/>
                </a:solidFill>
              </a:rPr>
              <a:t>is to provide students with modeling and analysis tools that can be used to design electrical machines (standard motors, linear actuators, magnetic bearings, LVDTs, </a:t>
            </a:r>
            <a:r>
              <a:rPr lang="en-US" sz="3600" dirty="0" err="1">
                <a:solidFill>
                  <a:schemeClr val="bg1"/>
                </a:solidFill>
              </a:rPr>
              <a:t>etc</a:t>
            </a:r>
            <a:r>
              <a:rPr lang="en-US" sz="3600" dirty="0">
                <a:solidFill>
                  <a:schemeClr val="bg1"/>
                </a:solidFill>
              </a:rPr>
              <a:t>). </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91068467"/>
      </p:ext>
    </p:extLst>
  </p:cSld>
  <p:clrMapOvr>
    <a:masterClrMapping/>
  </p:clrMapOvr>
  <mc:AlternateContent xmlns:mc="http://schemas.openxmlformats.org/markup-compatibility/2006" xmlns:p14="http://schemas.microsoft.com/office/powerpoint/2010/main">
    <mc:Choice Requires="p14">
      <p:transition spd="slow" p14:dur="2000" advTm="17471"/>
    </mc:Choice>
    <mc:Fallback xmlns="">
      <p:transition spd="slow" advTm="17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3509675" y="3883184"/>
          <a:ext cx="5169475" cy="274320"/>
        </p:xfrm>
        <a:graphic>
          <a:graphicData uri="http://schemas.openxmlformats.org/drawingml/2006/table">
            <a:tbl>
              <a:tblPr/>
              <a:tblGrid>
                <a:gridCol w="5169475">
                  <a:extLst>
                    <a:ext uri="{9D8B030D-6E8A-4147-A177-3AD203B41FA5}">
                      <a16:colId xmlns:a16="http://schemas.microsoft.com/office/drawing/2014/main" xmlns="" val="3059141121"/>
                    </a:ext>
                  </a:extLst>
                </a:gridCol>
              </a:tblGrid>
              <a:tr h="0">
                <a:tc>
                  <a:txBody>
                    <a:bodyPr/>
                    <a:lstStyle/>
                    <a:p>
                      <a:endParaRPr lang="en-US" dirty="0"/>
                    </a:p>
                  </a:txBody>
                  <a:tcPr marL="0" marR="0" marT="0" marB="0">
                    <a:lnL>
                      <a:noFill/>
                    </a:lnL>
                    <a:lnR>
                      <a:noFill/>
                    </a:lnR>
                    <a:lnT>
                      <a:noFill/>
                    </a:lnT>
                    <a:lnB>
                      <a:noFill/>
                    </a:lnB>
                  </a:tcPr>
                </a:tc>
                <a:extLst>
                  <a:ext uri="{0D108BD9-81ED-4DB2-BD59-A6C34878D82A}">
                    <a16:rowId xmlns:a16="http://schemas.microsoft.com/office/drawing/2014/main" xmlns="" val="2562027564"/>
                  </a:ext>
                </a:extLst>
              </a:tr>
            </a:tbl>
          </a:graphicData>
        </a:graphic>
      </p:graphicFrame>
      <p:sp>
        <p:nvSpPr>
          <p:cNvPr id="6" name="Rectangle 5"/>
          <p:cNvSpPr/>
          <p:nvPr/>
        </p:nvSpPr>
        <p:spPr>
          <a:xfrm>
            <a:off x="1115963" y="351080"/>
            <a:ext cx="11076037" cy="707886"/>
          </a:xfrm>
          <a:prstGeom prst="rect">
            <a:avLst/>
          </a:prstGeom>
        </p:spPr>
        <p:txBody>
          <a:bodyPr wrap="square">
            <a:spAutoFit/>
          </a:bodyPr>
          <a:lstStyle/>
          <a:p>
            <a:pPr lvl="0" eaLnBrk="0" fontAlgn="base" hangingPunct="0">
              <a:spcBef>
                <a:spcPct val="0"/>
              </a:spcBef>
              <a:spcAft>
                <a:spcPct val="0"/>
              </a:spcAft>
            </a:pPr>
            <a:r>
              <a:rPr lang="en-US" altLang="en-US" sz="4000" b="1" dirty="0" smtClean="0">
                <a:latin typeface="Calibri" panose="020F0502020204030204" pitchFamily="34" charset="0"/>
                <a:cs typeface="Calibri" panose="020F0502020204030204" pitchFamily="34" charset="0"/>
              </a:rPr>
              <a:t>                Course </a:t>
            </a:r>
            <a:r>
              <a:rPr lang="en-US" altLang="en-US" sz="4000" b="1" dirty="0">
                <a:latin typeface="Calibri" panose="020F0502020204030204" pitchFamily="34" charset="0"/>
                <a:cs typeface="Calibri" panose="020F0502020204030204" pitchFamily="34" charset="0"/>
              </a:rPr>
              <a:t>Learning </a:t>
            </a:r>
            <a:r>
              <a:rPr lang="en-US" altLang="en-US" sz="4000" b="1" dirty="0" smtClean="0">
                <a:latin typeface="Calibri" panose="020F0502020204030204" pitchFamily="34" charset="0"/>
                <a:cs typeface="Calibri" panose="020F0502020204030204" pitchFamily="34" charset="0"/>
              </a:rPr>
              <a:t>Outcome (CLO)</a:t>
            </a:r>
            <a:endParaRPr kumimoji="0" lang="en-US" altLang="en-US" sz="4000" b="1" i="0" u="none" strike="noStrike" cap="none" normalizeH="0" baseline="0" dirty="0" smtClean="0">
              <a:ln>
                <a:noFill/>
              </a:ln>
              <a:effectLst/>
              <a:latin typeface="Calibri" panose="020F0502020204030204" pitchFamily="34" charset="0"/>
              <a:cs typeface="Calibri" panose="020F0502020204030204" pitchFamily="34" charset="0"/>
            </a:endParaRPr>
          </a:p>
        </p:txBody>
      </p:sp>
      <p:sp>
        <p:nvSpPr>
          <p:cNvPr id="7" name="Rectangle 6"/>
          <p:cNvSpPr/>
          <p:nvPr/>
        </p:nvSpPr>
        <p:spPr>
          <a:xfrm>
            <a:off x="669904" y="1294055"/>
            <a:ext cx="11730325" cy="954107"/>
          </a:xfrm>
          <a:prstGeom prst="rect">
            <a:avLst/>
          </a:prstGeom>
        </p:spPr>
        <p:txBody>
          <a:bodyPr wrap="square">
            <a:spAutoFit/>
          </a:bodyPr>
          <a:lstStyle/>
          <a:p>
            <a:pPr lvl="0" eaLnBrk="0" fontAlgn="base" hangingPunct="0">
              <a:spcBef>
                <a:spcPct val="0"/>
              </a:spcBef>
              <a:spcAft>
                <a:spcPct val="0"/>
              </a:spcAft>
            </a:pPr>
            <a:r>
              <a:rPr lang="en-US" altLang="en-US" sz="2800" b="1" dirty="0">
                <a:solidFill>
                  <a:schemeClr val="bg1"/>
                </a:solidFill>
                <a:latin typeface="Calibri" panose="020F0502020204030204" pitchFamily="34" charset="0"/>
                <a:cs typeface="Calibri" panose="020F0502020204030204" pitchFamily="34" charset="0"/>
              </a:rPr>
              <a:t>Having successfully completed this course, students should have the knowledge to:</a:t>
            </a:r>
          </a:p>
        </p:txBody>
      </p:sp>
      <p:graphicFrame>
        <p:nvGraphicFramePr>
          <p:cNvPr id="10" name="Table 9"/>
          <p:cNvGraphicFramePr>
            <a:graphicFrameLocks noGrp="1"/>
          </p:cNvGraphicFramePr>
          <p:nvPr>
            <p:extLst>
              <p:ext uri="{D42A27DB-BD31-4B8C-83A1-F6EECF244321}">
                <p14:modId xmlns:p14="http://schemas.microsoft.com/office/powerpoint/2010/main" val="2873638271"/>
              </p:ext>
            </p:extLst>
          </p:nvPr>
        </p:nvGraphicFramePr>
        <p:xfrm>
          <a:off x="1281800" y="2586167"/>
          <a:ext cx="8959858" cy="3142674"/>
        </p:xfrm>
        <a:graphic>
          <a:graphicData uri="http://schemas.openxmlformats.org/drawingml/2006/table">
            <a:tbl>
              <a:tblPr>
                <a:tableStyleId>{616DA210-FB5B-4158-B5E0-FEB733F419BA}</a:tableStyleId>
              </a:tblPr>
              <a:tblGrid>
                <a:gridCol w="1777395">
                  <a:extLst>
                    <a:ext uri="{9D8B030D-6E8A-4147-A177-3AD203B41FA5}">
                      <a16:colId xmlns:a16="http://schemas.microsoft.com/office/drawing/2014/main" xmlns="" val="4191872642"/>
                    </a:ext>
                  </a:extLst>
                </a:gridCol>
                <a:gridCol w="7182463">
                  <a:extLst>
                    <a:ext uri="{9D8B030D-6E8A-4147-A177-3AD203B41FA5}">
                      <a16:colId xmlns:a16="http://schemas.microsoft.com/office/drawing/2014/main" xmlns="" val="294588006"/>
                    </a:ext>
                  </a:extLst>
                </a:gridCol>
              </a:tblGrid>
              <a:tr h="1175056">
                <a:tc>
                  <a:txBody>
                    <a:bodyPr/>
                    <a:lstStyle/>
                    <a:p>
                      <a:pPr algn="ctr"/>
                      <a:r>
                        <a:rPr lang="en-US" sz="2400" b="1" dirty="0">
                          <a:solidFill>
                            <a:schemeClr val="bg1"/>
                          </a:solidFill>
                          <a:effectLst/>
                        </a:rPr>
                        <a:t> </a:t>
                      </a:r>
                      <a:r>
                        <a:rPr lang="en-US" sz="2400" b="1" dirty="0" smtClean="0">
                          <a:solidFill>
                            <a:schemeClr val="bg1"/>
                          </a:solidFill>
                          <a:effectLst/>
                        </a:rPr>
                        <a:t>CO1</a:t>
                      </a:r>
                      <a:endParaRPr lang="en-US" sz="2400" b="1" dirty="0">
                        <a:solidFill>
                          <a:schemeClr val="bg1"/>
                        </a:solidFill>
                        <a:effectLst/>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solidFill>
                            <a:schemeClr val="bg1"/>
                          </a:solidFill>
                          <a:effectLst/>
                        </a:rPr>
                        <a:t>Develop knowledge about the advanced electromechanics, electrical machines, electrostatic machines, electromechanical sensors and harmonic effects</a:t>
                      </a:r>
                    </a:p>
                  </a:txBody>
                  <a:tcPr marL="65587" marR="65587" marT="32794" marB="3279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474806393"/>
                  </a:ext>
                </a:extLst>
              </a:tr>
              <a:tr h="787047">
                <a:tc>
                  <a:txBody>
                    <a:bodyPr/>
                    <a:lstStyle/>
                    <a:p>
                      <a:pPr algn="ctr"/>
                      <a:r>
                        <a:rPr lang="en-US" sz="2400" b="1">
                          <a:solidFill>
                            <a:schemeClr val="bg1"/>
                          </a:solidFill>
                          <a:effectLst/>
                        </a:rPr>
                        <a:t>CO2</a:t>
                      </a:r>
                    </a:p>
                    <a:p>
                      <a:pPr algn="ctr"/>
                      <a:r>
                        <a:rPr lang="en-US" sz="2400" b="1">
                          <a:solidFill>
                            <a:schemeClr val="bg1"/>
                          </a:solidFill>
                          <a:effectLst/>
                        </a:rPr>
                        <a:t> </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400">
                          <a:solidFill>
                            <a:schemeClr val="bg1"/>
                          </a:solidFill>
                          <a:effectLst/>
                        </a:rPr>
                        <a:t>Demonstrate knowledge about selecting machines and theirs Models and circuits for electrical drives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215330988"/>
                  </a:ext>
                </a:extLst>
              </a:tr>
              <a:tr h="1180571">
                <a:tc>
                  <a:txBody>
                    <a:bodyPr/>
                    <a:lstStyle/>
                    <a:p>
                      <a:pPr algn="ctr"/>
                      <a:r>
                        <a:rPr lang="en-US" sz="2400" b="1" dirty="0">
                          <a:solidFill>
                            <a:schemeClr val="bg1"/>
                          </a:solidFill>
                          <a:effectLst/>
                        </a:rPr>
                        <a:t>CO3</a:t>
                      </a:r>
                    </a:p>
                    <a:p>
                      <a:pPr algn="ctr"/>
                      <a:r>
                        <a:rPr lang="en-US" sz="2400" b="1" dirty="0">
                          <a:solidFill>
                            <a:schemeClr val="bg1"/>
                          </a:solidFill>
                          <a:effectLst/>
                        </a:rPr>
                        <a:t> </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400" dirty="0">
                          <a:solidFill>
                            <a:schemeClr val="bg1"/>
                          </a:solidFill>
                          <a:effectLst/>
                        </a:rPr>
                        <a:t>Analyze drive system models for electrical and mechanical terminals, power electronics for control of electrical machines and so on.</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695515720"/>
                  </a:ext>
                </a:extLst>
              </a:tr>
            </a:tbl>
          </a:graphicData>
        </a:graphic>
      </p:graphicFrame>
      <p:sp>
        <p:nvSpPr>
          <p:cNvPr id="11" name="Rectangle 3"/>
          <p:cNvSpPr>
            <a:spLocks noChangeArrowheads="1"/>
          </p:cNvSpPr>
          <p:nvPr/>
        </p:nvSpPr>
        <p:spPr bwMode="auto">
          <a:xfrm>
            <a:off x="4240213" y="22367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smtClean="0">
                <a:ln>
                  <a:noFill/>
                </a:ln>
                <a:solidFill>
                  <a:srgbClr val="636363"/>
                </a:solidFill>
                <a:effectLst/>
                <a:latin typeface="Roboto Slab" pitchFamily="2" charset="0"/>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50947387"/>
      </p:ext>
    </p:extLst>
  </p:cSld>
  <p:clrMapOvr>
    <a:masterClrMapping/>
  </p:clrMapOvr>
  <mc:AlternateContent xmlns:mc="http://schemas.openxmlformats.org/markup-compatibility/2006" xmlns:p14="http://schemas.microsoft.com/office/powerpoint/2010/main">
    <mc:Choice Requires="p14">
      <p:transition spd="slow" p14:dur="2000" advTm="50487"/>
    </mc:Choice>
    <mc:Fallback xmlns="">
      <p:transition spd="slow" advTm="50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0"/>
            <a:ext cx="9905998" cy="1478570"/>
          </a:xfrm>
        </p:spPr>
        <p:txBody>
          <a:bodyPr>
            <a:normAutofit fontScale="90000"/>
          </a:bodyPr>
          <a:lstStyle/>
          <a:p>
            <a:pPr algn="ctr"/>
            <a:r>
              <a:rPr lang="en-US" b="1" dirty="0" smtClean="0"/>
              <a:t>Evaluation </a:t>
            </a:r>
            <a:r>
              <a:rPr lang="en-US" b="1" dirty="0"/>
              <a:t>Process</a:t>
            </a:r>
            <a:r>
              <a:rPr lang="en-US" dirty="0"/>
              <a:t/>
            </a:r>
            <a:br>
              <a:rPr lang="en-US" dirty="0"/>
            </a:br>
            <a:r>
              <a:rPr lang="en-US" dirty="0"/>
              <a:t/>
            </a:r>
            <a:br>
              <a:rPr lang="en-US" dirty="0"/>
            </a:br>
            <a:endParaRPr lang="en-US" dirty="0"/>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2932005776"/>
              </p:ext>
            </p:extLst>
          </p:nvPr>
        </p:nvGraphicFramePr>
        <p:xfrm>
          <a:off x="274798" y="537842"/>
          <a:ext cx="11639227" cy="6180065"/>
        </p:xfrm>
        <a:graphic>
          <a:graphicData uri="http://schemas.openxmlformats.org/drawingml/2006/table">
            <a:tbl>
              <a:tblPr>
                <a:tableStyleId>{5940675A-B579-460E-94D1-54222C63F5DA}</a:tableStyleId>
              </a:tblPr>
              <a:tblGrid>
                <a:gridCol w="6464163">
                  <a:extLst>
                    <a:ext uri="{9D8B030D-6E8A-4147-A177-3AD203B41FA5}">
                      <a16:colId xmlns:a16="http://schemas.microsoft.com/office/drawing/2014/main" xmlns="" val="3054448966"/>
                    </a:ext>
                  </a:extLst>
                </a:gridCol>
                <a:gridCol w="5175064">
                  <a:extLst>
                    <a:ext uri="{9D8B030D-6E8A-4147-A177-3AD203B41FA5}">
                      <a16:colId xmlns:a16="http://schemas.microsoft.com/office/drawing/2014/main" xmlns="" val="1532649737"/>
                    </a:ext>
                  </a:extLst>
                </a:gridCol>
              </a:tblGrid>
              <a:tr h="483127">
                <a:tc>
                  <a:txBody>
                    <a:bodyPr/>
                    <a:lstStyle/>
                    <a:p>
                      <a:pPr algn="ctr"/>
                      <a:r>
                        <a:rPr lang="en-US" sz="3200" b="1" dirty="0" smtClean="0">
                          <a:solidFill>
                            <a:schemeClr val="bg1"/>
                          </a:solidFill>
                          <a:effectLst/>
                        </a:rPr>
                        <a:t>Assessment Strategy</a:t>
                      </a:r>
                      <a:endParaRPr lang="en-US" sz="3200" b="1" dirty="0">
                        <a:solidFill>
                          <a:schemeClr val="bg1"/>
                        </a:solidFill>
                        <a:effectLst/>
                      </a:endParaRPr>
                    </a:p>
                  </a:txBody>
                  <a:tcPr marL="0" marR="0" marT="0" marB="0"/>
                </a:tc>
                <a:tc>
                  <a:txBody>
                    <a:bodyPr/>
                    <a:lstStyle/>
                    <a:p>
                      <a:pPr algn="ctr"/>
                      <a:r>
                        <a:rPr lang="en-US" sz="3200" b="1" dirty="0" smtClean="0">
                          <a:solidFill>
                            <a:schemeClr val="bg1"/>
                          </a:solidFill>
                          <a:effectLst/>
                        </a:rPr>
                        <a:t>Assessment Percentage</a:t>
                      </a:r>
                      <a:endParaRPr lang="en-US" sz="3200" b="1" dirty="0">
                        <a:solidFill>
                          <a:schemeClr val="bg1"/>
                        </a:solidFill>
                        <a:effectLst/>
                      </a:endParaRPr>
                    </a:p>
                  </a:txBody>
                  <a:tcPr marL="68110" marR="68110" marT="34055" marB="34055"/>
                </a:tc>
                <a:extLst>
                  <a:ext uri="{0D108BD9-81ED-4DB2-BD59-A6C34878D82A}">
                    <a16:rowId xmlns:a16="http://schemas.microsoft.com/office/drawing/2014/main" xmlns="" val="2071447643"/>
                  </a:ext>
                </a:extLst>
              </a:tr>
              <a:tr h="1363980">
                <a:tc>
                  <a:txBody>
                    <a:bodyPr/>
                    <a:lstStyle/>
                    <a:p>
                      <a:pPr algn="ctr"/>
                      <a:r>
                        <a:rPr lang="en-US" sz="2400" dirty="0" smtClean="0">
                          <a:solidFill>
                            <a:schemeClr val="bg1"/>
                          </a:solidFill>
                          <a:effectLst/>
                        </a:rPr>
                        <a:t>Quizzes </a:t>
                      </a:r>
                      <a:r>
                        <a:rPr lang="en-US" sz="2400" dirty="0">
                          <a:solidFill>
                            <a:schemeClr val="bg1"/>
                          </a:solidFill>
                          <a:effectLst/>
                        </a:rPr>
                        <a:t>based on reading and video lesson reflections. There will </a:t>
                      </a:r>
                      <a:r>
                        <a:rPr lang="en-US" sz="2400" dirty="0" smtClean="0">
                          <a:solidFill>
                            <a:schemeClr val="bg1"/>
                          </a:solidFill>
                          <a:effectLst/>
                        </a:rPr>
                        <a:t>be 2 or more than 2 quizzes in total.</a:t>
                      </a:r>
                      <a:endParaRPr lang="en-US" sz="2400" dirty="0">
                        <a:solidFill>
                          <a:schemeClr val="bg1"/>
                        </a:solidFill>
                        <a:effectLst/>
                      </a:endParaRPr>
                    </a:p>
                  </a:txBody>
                  <a:tcPr marL="0" marR="0" marT="0" marB="0"/>
                </a:tc>
                <a:tc>
                  <a:txBody>
                    <a:bodyPr/>
                    <a:lstStyle/>
                    <a:p>
                      <a:pPr algn="ctr"/>
                      <a:r>
                        <a:rPr lang="en-US" sz="2400" dirty="0" smtClean="0">
                          <a:solidFill>
                            <a:schemeClr val="bg1"/>
                          </a:solidFill>
                          <a:effectLst/>
                        </a:rPr>
                        <a:t>15%</a:t>
                      </a:r>
                      <a:endParaRPr lang="en-US" sz="2400" dirty="0">
                        <a:solidFill>
                          <a:schemeClr val="bg1"/>
                        </a:solidFill>
                        <a:effectLst/>
                      </a:endParaRPr>
                    </a:p>
                  </a:txBody>
                  <a:tcPr marL="0" marR="0" marT="0" marB="0"/>
                </a:tc>
                <a:extLst>
                  <a:ext uri="{0D108BD9-81ED-4DB2-BD59-A6C34878D82A}">
                    <a16:rowId xmlns:a16="http://schemas.microsoft.com/office/drawing/2014/main" xmlns="" val="23612811"/>
                  </a:ext>
                </a:extLst>
              </a:tr>
              <a:tr h="1161899">
                <a:tc>
                  <a:txBody>
                    <a:bodyPr/>
                    <a:lstStyle/>
                    <a:p>
                      <a:pPr algn="ctr"/>
                      <a:r>
                        <a:rPr lang="en-US" sz="2400">
                          <a:solidFill>
                            <a:schemeClr val="bg1"/>
                          </a:solidFill>
                          <a:effectLst/>
                        </a:rPr>
                        <a:t>Discussion Forums to ensure class participation and reflect learning. There should be one in each week</a:t>
                      </a:r>
                    </a:p>
                  </a:txBody>
                  <a:tcPr marL="0" marR="0" marT="0" marB="0"/>
                </a:tc>
                <a:tc>
                  <a:txBody>
                    <a:bodyPr/>
                    <a:lstStyle/>
                    <a:p>
                      <a:pPr algn="ctr"/>
                      <a:r>
                        <a:rPr lang="en-US" sz="2400" dirty="0">
                          <a:solidFill>
                            <a:schemeClr val="bg1"/>
                          </a:solidFill>
                          <a:effectLst/>
                        </a:rPr>
                        <a:t>10%</a:t>
                      </a:r>
                    </a:p>
                  </a:txBody>
                  <a:tcPr marL="0" marR="0" marT="0" marB="0"/>
                </a:tc>
                <a:extLst>
                  <a:ext uri="{0D108BD9-81ED-4DB2-BD59-A6C34878D82A}">
                    <a16:rowId xmlns:a16="http://schemas.microsoft.com/office/drawing/2014/main" xmlns="" val="506471675"/>
                  </a:ext>
                </a:extLst>
              </a:tr>
              <a:tr h="1161899">
                <a:tc>
                  <a:txBody>
                    <a:bodyPr/>
                    <a:lstStyle/>
                    <a:p>
                      <a:pPr algn="ctr"/>
                      <a:r>
                        <a:rPr lang="en-US" sz="2400">
                          <a:solidFill>
                            <a:schemeClr val="bg1"/>
                          </a:solidFill>
                          <a:effectLst/>
                        </a:rPr>
                        <a:t>Homework assignments: Depending on the topic taught, an assignment will be provided to all students on a weekly basis</a:t>
                      </a:r>
                    </a:p>
                  </a:txBody>
                  <a:tcPr marL="0" marR="0" marT="0" marB="0"/>
                </a:tc>
                <a:tc>
                  <a:txBody>
                    <a:bodyPr/>
                    <a:lstStyle/>
                    <a:p>
                      <a:pPr algn="ctr"/>
                      <a:r>
                        <a:rPr lang="en-US" sz="2400">
                          <a:solidFill>
                            <a:schemeClr val="bg1"/>
                          </a:solidFill>
                          <a:effectLst/>
                        </a:rPr>
                        <a:t>10%</a:t>
                      </a:r>
                    </a:p>
                  </a:txBody>
                  <a:tcPr marL="0" marR="0" marT="0" marB="0"/>
                </a:tc>
                <a:extLst>
                  <a:ext uri="{0D108BD9-81ED-4DB2-BD59-A6C34878D82A}">
                    <a16:rowId xmlns:a16="http://schemas.microsoft.com/office/drawing/2014/main" xmlns="" val="1855844296"/>
                  </a:ext>
                </a:extLst>
              </a:tr>
              <a:tr h="387300">
                <a:tc>
                  <a:txBody>
                    <a:bodyPr/>
                    <a:lstStyle/>
                    <a:p>
                      <a:pPr algn="ctr"/>
                      <a:r>
                        <a:rPr lang="en-US" sz="2400" dirty="0" smtClean="0">
                          <a:solidFill>
                            <a:schemeClr val="bg1"/>
                          </a:solidFill>
                          <a:effectLst/>
                        </a:rPr>
                        <a:t>Mid Term Examination at the middle of the semester.</a:t>
                      </a:r>
                      <a:endParaRPr lang="en-US" sz="2400" dirty="0">
                        <a:solidFill>
                          <a:schemeClr val="bg1"/>
                        </a:solidFill>
                        <a:effectLst/>
                      </a:endParaRPr>
                    </a:p>
                  </a:txBody>
                  <a:tcPr marL="0" marR="0" marT="0" marB="0"/>
                </a:tc>
                <a:tc>
                  <a:txBody>
                    <a:bodyPr/>
                    <a:lstStyle/>
                    <a:p>
                      <a:pPr algn="ctr"/>
                      <a:r>
                        <a:rPr lang="en-US" sz="2400" dirty="0" smtClean="0">
                          <a:solidFill>
                            <a:schemeClr val="bg1"/>
                          </a:solidFill>
                          <a:effectLst/>
                        </a:rPr>
                        <a:t>15%</a:t>
                      </a:r>
                      <a:endParaRPr lang="en-US" sz="2400" dirty="0">
                        <a:solidFill>
                          <a:schemeClr val="bg1"/>
                        </a:solidFill>
                        <a:effectLst/>
                      </a:endParaRPr>
                    </a:p>
                  </a:txBody>
                  <a:tcPr marL="0" marR="0" marT="0" marB="0"/>
                </a:tc>
                <a:extLst>
                  <a:ext uri="{0D108BD9-81ED-4DB2-BD59-A6C34878D82A}">
                    <a16:rowId xmlns:a16="http://schemas.microsoft.com/office/drawing/2014/main" xmlns="" val="4034210727"/>
                  </a:ext>
                </a:extLst>
              </a:tr>
              <a:tr h="1549197">
                <a:tc>
                  <a:txBody>
                    <a:bodyPr/>
                    <a:lstStyle/>
                    <a:p>
                      <a:pPr algn="ctr"/>
                      <a:r>
                        <a:rPr lang="en-US" sz="2400" dirty="0" smtClean="0">
                          <a:solidFill>
                            <a:schemeClr val="bg1"/>
                          </a:solidFill>
                          <a:effectLst/>
                        </a:rPr>
                        <a:t>After completion of the course, there will be a final examination.</a:t>
                      </a:r>
                      <a:endParaRPr lang="en-US" sz="2400" dirty="0">
                        <a:solidFill>
                          <a:schemeClr val="bg1"/>
                        </a:solidFill>
                        <a:effectLst/>
                      </a:endParaRPr>
                    </a:p>
                  </a:txBody>
                  <a:tcPr marL="0" marR="0" marT="0" marB="0"/>
                </a:tc>
                <a:tc>
                  <a:txBody>
                    <a:bodyPr/>
                    <a:lstStyle/>
                    <a:p>
                      <a:pPr algn="ctr"/>
                      <a:r>
                        <a:rPr lang="en-US" sz="2400" dirty="0">
                          <a:solidFill>
                            <a:schemeClr val="bg1"/>
                          </a:solidFill>
                          <a:effectLst/>
                        </a:rPr>
                        <a:t>40%</a:t>
                      </a:r>
                    </a:p>
                  </a:txBody>
                  <a:tcPr marL="0" marR="0" marT="0" marB="0"/>
                </a:tc>
                <a:extLst>
                  <a:ext uri="{0D108BD9-81ED-4DB2-BD59-A6C34878D82A}">
                    <a16:rowId xmlns:a16="http://schemas.microsoft.com/office/drawing/2014/main" xmlns="" val="750124222"/>
                  </a:ext>
                </a:extLst>
              </a:tr>
            </a:tbl>
          </a:graphicData>
        </a:graphic>
      </p:graphicFrame>
      <p:sp>
        <p:nvSpPr>
          <p:cNvPr id="10" name="Rectangle 2"/>
          <p:cNvSpPr>
            <a:spLocks noChangeArrowheads="1"/>
          </p:cNvSpPr>
          <p:nvPr/>
        </p:nvSpPr>
        <p:spPr bwMode="auto">
          <a:xfrm flipV="1">
            <a:off x="-8146384" y="-300308"/>
            <a:ext cx="3057222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anose="020B0604020202020204" pitchFamily="34" charset="0"/>
              </a:rPr>
              <a:t/>
            </a:r>
            <a:br>
              <a:rPr kumimoji="0" lang="en-US" altLang="en-US" sz="1800" b="0" i="0" u="none" strike="noStrike" cap="none" normalizeH="0" baseline="0" smtClean="0">
                <a:ln>
                  <a:noFill/>
                </a:ln>
                <a:solidFill>
                  <a:schemeClr val="tx1"/>
                </a:solidFill>
                <a:effectLst/>
                <a:latin typeface="Arial" panose="020B0604020202020204" pitchFamily="34"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73240114"/>
      </p:ext>
    </p:extLst>
  </p:cSld>
  <p:clrMapOvr>
    <a:masterClrMapping/>
  </p:clrMapOvr>
  <mc:AlternateContent xmlns:mc="http://schemas.openxmlformats.org/markup-compatibility/2006" xmlns:p14="http://schemas.microsoft.com/office/powerpoint/2010/main">
    <mc:Choice Requires="p14">
      <p:transition spd="slow" p14:dur="2000" advTm="72054"/>
    </mc:Choice>
    <mc:Fallback xmlns="">
      <p:transition spd="slow" advTm="72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812076"/>
          </a:xfrm>
        </p:spPr>
        <p:txBody>
          <a:bodyPr>
            <a:normAutofit fontScale="90000"/>
          </a:bodyPr>
          <a:lstStyle/>
          <a:p>
            <a:pPr algn="ctr"/>
            <a:r>
              <a:rPr lang="en-US" b="1" dirty="0"/>
              <a:t>Evaluation of Course Outcomes</a:t>
            </a:r>
            <a:r>
              <a:rPr lang="en-US" dirty="0"/>
              <a:t/>
            </a:r>
            <a:br>
              <a:rPr lang="en-US" dirty="0"/>
            </a:b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650209349"/>
              </p:ext>
            </p:extLst>
          </p:nvPr>
        </p:nvGraphicFramePr>
        <p:xfrm>
          <a:off x="1141413" y="1430593"/>
          <a:ext cx="9905997" cy="3698525"/>
        </p:xfrm>
        <a:graphic>
          <a:graphicData uri="http://schemas.openxmlformats.org/drawingml/2006/table">
            <a:tbl>
              <a:tblPr>
                <a:tableStyleId>{5940675A-B579-460E-94D1-54222C63F5DA}</a:tableStyleId>
              </a:tblPr>
              <a:tblGrid>
                <a:gridCol w="4029559">
                  <a:extLst>
                    <a:ext uri="{9D8B030D-6E8A-4147-A177-3AD203B41FA5}">
                      <a16:colId xmlns:a16="http://schemas.microsoft.com/office/drawing/2014/main" xmlns="" val="2982766426"/>
                    </a:ext>
                  </a:extLst>
                </a:gridCol>
                <a:gridCol w="1972804">
                  <a:extLst>
                    <a:ext uri="{9D8B030D-6E8A-4147-A177-3AD203B41FA5}">
                      <a16:colId xmlns:a16="http://schemas.microsoft.com/office/drawing/2014/main" xmlns="" val="997283084"/>
                    </a:ext>
                  </a:extLst>
                </a:gridCol>
                <a:gridCol w="1259237">
                  <a:extLst>
                    <a:ext uri="{9D8B030D-6E8A-4147-A177-3AD203B41FA5}">
                      <a16:colId xmlns:a16="http://schemas.microsoft.com/office/drawing/2014/main" xmlns="" val="879704112"/>
                    </a:ext>
                  </a:extLst>
                </a:gridCol>
                <a:gridCol w="1385160">
                  <a:extLst>
                    <a:ext uri="{9D8B030D-6E8A-4147-A177-3AD203B41FA5}">
                      <a16:colId xmlns:a16="http://schemas.microsoft.com/office/drawing/2014/main" xmlns="" val="2228598423"/>
                    </a:ext>
                  </a:extLst>
                </a:gridCol>
                <a:gridCol w="1259237">
                  <a:extLst>
                    <a:ext uri="{9D8B030D-6E8A-4147-A177-3AD203B41FA5}">
                      <a16:colId xmlns:a16="http://schemas.microsoft.com/office/drawing/2014/main" xmlns="" val="3991748828"/>
                    </a:ext>
                  </a:extLst>
                </a:gridCol>
              </a:tblGrid>
              <a:tr h="758803">
                <a:tc>
                  <a:txBody>
                    <a:bodyPr/>
                    <a:lstStyle/>
                    <a:p>
                      <a:pPr algn="ctr"/>
                      <a:r>
                        <a:rPr lang="en-US" sz="2800" b="1" dirty="0">
                          <a:solidFill>
                            <a:schemeClr val="bg1"/>
                          </a:solidFill>
                          <a:effectLst/>
                        </a:rPr>
                        <a:t>Assessment Method</a:t>
                      </a:r>
                    </a:p>
                  </a:txBody>
                  <a:tcPr marL="0" marR="0" marT="0" marB="0"/>
                </a:tc>
                <a:tc>
                  <a:txBody>
                    <a:bodyPr/>
                    <a:lstStyle/>
                    <a:p>
                      <a:pPr algn="ctr"/>
                      <a:r>
                        <a:rPr lang="en-US" sz="2800" b="1" dirty="0">
                          <a:solidFill>
                            <a:schemeClr val="bg1"/>
                          </a:solidFill>
                          <a:effectLst/>
                        </a:rPr>
                        <a:t>Percentage</a:t>
                      </a:r>
                    </a:p>
                    <a:p>
                      <a:pPr algn="ctr"/>
                      <a:r>
                        <a:rPr lang="en-US" sz="2800" b="1" dirty="0">
                          <a:solidFill>
                            <a:schemeClr val="bg1"/>
                          </a:solidFill>
                          <a:effectLst/>
                        </a:rPr>
                        <a:t> </a:t>
                      </a:r>
                    </a:p>
                  </a:txBody>
                  <a:tcPr marL="0" marR="0" marT="0" marB="0"/>
                </a:tc>
                <a:tc>
                  <a:txBody>
                    <a:bodyPr/>
                    <a:lstStyle/>
                    <a:p>
                      <a:pPr algn="ctr"/>
                      <a:r>
                        <a:rPr lang="en-US" sz="2800" b="1">
                          <a:solidFill>
                            <a:schemeClr val="bg1"/>
                          </a:solidFill>
                          <a:effectLst/>
                        </a:rPr>
                        <a:t>CO1</a:t>
                      </a:r>
                    </a:p>
                  </a:txBody>
                  <a:tcPr marL="0" marR="0" marT="0" marB="0"/>
                </a:tc>
                <a:tc>
                  <a:txBody>
                    <a:bodyPr/>
                    <a:lstStyle/>
                    <a:p>
                      <a:pPr algn="ctr"/>
                      <a:r>
                        <a:rPr lang="en-US" sz="2800" b="1">
                          <a:solidFill>
                            <a:schemeClr val="bg1"/>
                          </a:solidFill>
                          <a:effectLst/>
                        </a:rPr>
                        <a:t>  CO2</a:t>
                      </a:r>
                    </a:p>
                  </a:txBody>
                  <a:tcPr marL="0" marR="0" marT="0" marB="0"/>
                </a:tc>
                <a:tc>
                  <a:txBody>
                    <a:bodyPr/>
                    <a:lstStyle/>
                    <a:p>
                      <a:pPr algn="ctr"/>
                      <a:r>
                        <a:rPr lang="en-US" sz="2800" b="1" dirty="0">
                          <a:solidFill>
                            <a:schemeClr val="bg1"/>
                          </a:solidFill>
                          <a:effectLst/>
                        </a:rPr>
                        <a:t>  CO3</a:t>
                      </a:r>
                    </a:p>
                  </a:txBody>
                  <a:tcPr marL="0" marR="0" marT="0" marB="0"/>
                </a:tc>
                <a:extLst>
                  <a:ext uri="{0D108BD9-81ED-4DB2-BD59-A6C34878D82A}">
                    <a16:rowId xmlns:a16="http://schemas.microsoft.com/office/drawing/2014/main" xmlns="" val="2415975137"/>
                  </a:ext>
                </a:extLst>
              </a:tr>
              <a:tr h="379402">
                <a:tc>
                  <a:txBody>
                    <a:bodyPr/>
                    <a:lstStyle/>
                    <a:p>
                      <a:pPr algn="ctr"/>
                      <a:r>
                        <a:rPr lang="en-US" sz="2800">
                          <a:solidFill>
                            <a:schemeClr val="bg1"/>
                          </a:solidFill>
                          <a:effectLst/>
                        </a:rPr>
                        <a:t>Quiz</a:t>
                      </a:r>
                    </a:p>
                  </a:txBody>
                  <a:tcPr marL="0" marR="0" marT="0" marB="0"/>
                </a:tc>
                <a:tc>
                  <a:txBody>
                    <a:bodyPr/>
                    <a:lstStyle/>
                    <a:p>
                      <a:pPr algn="ctr"/>
                      <a:r>
                        <a:rPr lang="en-US" sz="2800" dirty="0" smtClean="0">
                          <a:solidFill>
                            <a:schemeClr val="bg1"/>
                          </a:solidFill>
                          <a:effectLst/>
                        </a:rPr>
                        <a:t>15%</a:t>
                      </a:r>
                      <a:endParaRPr lang="en-US" sz="2800" dirty="0">
                        <a:solidFill>
                          <a:schemeClr val="bg1"/>
                        </a:solidFill>
                        <a:effectLst/>
                      </a:endParaRPr>
                    </a:p>
                  </a:txBody>
                  <a:tcPr marL="0" marR="0" marT="0" marB="0"/>
                </a:tc>
                <a:tc>
                  <a:txBody>
                    <a:bodyPr/>
                    <a:lstStyle/>
                    <a:p>
                      <a:pPr algn="ctr"/>
                      <a:r>
                        <a:rPr lang="en-US" sz="2800">
                          <a:solidFill>
                            <a:schemeClr val="bg1"/>
                          </a:solidFill>
                          <a:effectLst/>
                        </a:rPr>
                        <a:t>√</a:t>
                      </a:r>
                    </a:p>
                  </a:txBody>
                  <a:tcPr marL="0" marR="0" marT="0" marB="0"/>
                </a:tc>
                <a:tc>
                  <a:txBody>
                    <a:bodyPr/>
                    <a:lstStyle/>
                    <a:p>
                      <a:pPr algn="ctr"/>
                      <a:r>
                        <a:rPr lang="en-US" sz="2800">
                          <a:solidFill>
                            <a:schemeClr val="bg1"/>
                          </a:solidFill>
                          <a:effectLst/>
                        </a:rPr>
                        <a:t>√</a:t>
                      </a:r>
                    </a:p>
                  </a:txBody>
                  <a:tcPr marL="0" marR="0" marT="0" marB="0"/>
                </a:tc>
                <a:tc>
                  <a:txBody>
                    <a:bodyPr/>
                    <a:lstStyle/>
                    <a:p>
                      <a:pPr algn="ctr"/>
                      <a:r>
                        <a:rPr lang="en-US" sz="2800">
                          <a:solidFill>
                            <a:schemeClr val="bg1"/>
                          </a:solidFill>
                          <a:effectLst/>
                        </a:rPr>
                        <a:t>√</a:t>
                      </a:r>
                    </a:p>
                  </a:txBody>
                  <a:tcPr marL="0" marR="0" marT="0" marB="0"/>
                </a:tc>
                <a:extLst>
                  <a:ext uri="{0D108BD9-81ED-4DB2-BD59-A6C34878D82A}">
                    <a16:rowId xmlns:a16="http://schemas.microsoft.com/office/drawing/2014/main" xmlns="" val="893173332"/>
                  </a:ext>
                </a:extLst>
              </a:tr>
              <a:tr h="379402">
                <a:tc>
                  <a:txBody>
                    <a:bodyPr/>
                    <a:lstStyle/>
                    <a:p>
                      <a:pPr algn="ctr"/>
                      <a:r>
                        <a:rPr lang="en-US" sz="2800" dirty="0">
                          <a:solidFill>
                            <a:schemeClr val="bg1"/>
                          </a:solidFill>
                          <a:effectLst/>
                        </a:rPr>
                        <a:t>Forum</a:t>
                      </a:r>
                    </a:p>
                  </a:txBody>
                  <a:tcPr marL="0" marR="0" marT="0" marB="0"/>
                </a:tc>
                <a:tc>
                  <a:txBody>
                    <a:bodyPr/>
                    <a:lstStyle/>
                    <a:p>
                      <a:pPr algn="ctr"/>
                      <a:r>
                        <a:rPr lang="en-US" sz="2800" dirty="0">
                          <a:solidFill>
                            <a:schemeClr val="bg1"/>
                          </a:solidFill>
                          <a:effectLst/>
                        </a:rPr>
                        <a:t>1</a:t>
                      </a:r>
                      <a:r>
                        <a:rPr lang="en-US" sz="2800" dirty="0" smtClean="0">
                          <a:solidFill>
                            <a:schemeClr val="bg1"/>
                          </a:solidFill>
                          <a:effectLst/>
                        </a:rPr>
                        <a:t>0</a:t>
                      </a:r>
                      <a:r>
                        <a:rPr lang="en-US" sz="2800" dirty="0">
                          <a:solidFill>
                            <a:schemeClr val="bg1"/>
                          </a:solidFill>
                          <a:effectLst/>
                        </a:rPr>
                        <a:t>%</a:t>
                      </a:r>
                    </a:p>
                  </a:txBody>
                  <a:tcPr marL="0" marR="0" marT="0" marB="0"/>
                </a:tc>
                <a:tc>
                  <a:txBody>
                    <a:bodyPr/>
                    <a:lstStyle/>
                    <a:p>
                      <a:pPr algn="ctr"/>
                      <a:r>
                        <a:rPr lang="en-US" sz="2800">
                          <a:solidFill>
                            <a:schemeClr val="bg1"/>
                          </a:solidFill>
                          <a:effectLst/>
                        </a:rPr>
                        <a:t>√</a:t>
                      </a:r>
                    </a:p>
                  </a:txBody>
                  <a:tcPr marL="0" marR="0" marT="0" marB="0"/>
                </a:tc>
                <a:tc>
                  <a:txBody>
                    <a:bodyPr/>
                    <a:lstStyle/>
                    <a:p>
                      <a:pPr algn="ctr"/>
                      <a:r>
                        <a:rPr lang="en-US" sz="2800">
                          <a:solidFill>
                            <a:schemeClr val="bg1"/>
                          </a:solidFill>
                          <a:effectLst/>
                        </a:rPr>
                        <a:t>√</a:t>
                      </a:r>
                    </a:p>
                  </a:txBody>
                  <a:tcPr marL="0" marR="0" marT="0" marB="0"/>
                </a:tc>
                <a:tc>
                  <a:txBody>
                    <a:bodyPr/>
                    <a:lstStyle/>
                    <a:p>
                      <a:pPr algn="ctr"/>
                      <a:r>
                        <a:rPr lang="en-US" sz="2800">
                          <a:solidFill>
                            <a:schemeClr val="bg1"/>
                          </a:solidFill>
                          <a:effectLst/>
                        </a:rPr>
                        <a:t> </a:t>
                      </a:r>
                    </a:p>
                  </a:txBody>
                  <a:tcPr marL="0" marR="0" marT="0" marB="0"/>
                </a:tc>
                <a:extLst>
                  <a:ext uri="{0D108BD9-81ED-4DB2-BD59-A6C34878D82A}">
                    <a16:rowId xmlns:a16="http://schemas.microsoft.com/office/drawing/2014/main" xmlns="" val="3807001993"/>
                  </a:ext>
                </a:extLst>
              </a:tr>
              <a:tr h="379402">
                <a:tc>
                  <a:txBody>
                    <a:bodyPr/>
                    <a:lstStyle/>
                    <a:p>
                      <a:pPr algn="ctr"/>
                      <a:r>
                        <a:rPr lang="en-US" sz="2800">
                          <a:solidFill>
                            <a:schemeClr val="bg1"/>
                          </a:solidFill>
                          <a:effectLst/>
                        </a:rPr>
                        <a:t>Assignment</a:t>
                      </a:r>
                    </a:p>
                  </a:txBody>
                  <a:tcPr marL="0" marR="0" marT="0" marB="0"/>
                </a:tc>
                <a:tc>
                  <a:txBody>
                    <a:bodyPr/>
                    <a:lstStyle/>
                    <a:p>
                      <a:pPr algn="ctr"/>
                      <a:r>
                        <a:rPr lang="en-US" sz="2800" dirty="0">
                          <a:solidFill>
                            <a:schemeClr val="bg1"/>
                          </a:solidFill>
                          <a:effectLst/>
                        </a:rPr>
                        <a:t>10%</a:t>
                      </a:r>
                    </a:p>
                  </a:txBody>
                  <a:tcPr marL="0" marR="0" marT="0" marB="0"/>
                </a:tc>
                <a:tc>
                  <a:txBody>
                    <a:bodyPr/>
                    <a:lstStyle/>
                    <a:p>
                      <a:pPr algn="ctr"/>
                      <a:r>
                        <a:rPr lang="en-US" sz="2800">
                          <a:solidFill>
                            <a:schemeClr val="bg1"/>
                          </a:solidFill>
                          <a:effectLst/>
                        </a:rPr>
                        <a:t>√</a:t>
                      </a:r>
                    </a:p>
                  </a:txBody>
                  <a:tcPr marL="0" marR="0" marT="0" marB="0"/>
                </a:tc>
                <a:tc>
                  <a:txBody>
                    <a:bodyPr/>
                    <a:lstStyle/>
                    <a:p>
                      <a:pPr algn="ctr"/>
                      <a:r>
                        <a:rPr lang="en-US" sz="2800">
                          <a:solidFill>
                            <a:schemeClr val="bg1"/>
                          </a:solidFill>
                          <a:effectLst/>
                        </a:rPr>
                        <a:t>√</a:t>
                      </a:r>
                    </a:p>
                  </a:txBody>
                  <a:tcPr marL="0" marR="0" marT="0" marB="0"/>
                </a:tc>
                <a:tc>
                  <a:txBody>
                    <a:bodyPr/>
                    <a:lstStyle/>
                    <a:p>
                      <a:pPr algn="ctr"/>
                      <a:r>
                        <a:rPr lang="en-US" sz="2800">
                          <a:solidFill>
                            <a:schemeClr val="bg1"/>
                          </a:solidFill>
                          <a:effectLst/>
                        </a:rPr>
                        <a:t> </a:t>
                      </a:r>
                    </a:p>
                  </a:txBody>
                  <a:tcPr marL="0" marR="0" marT="0" marB="0"/>
                </a:tc>
                <a:extLst>
                  <a:ext uri="{0D108BD9-81ED-4DB2-BD59-A6C34878D82A}">
                    <a16:rowId xmlns:a16="http://schemas.microsoft.com/office/drawing/2014/main" xmlns="" val="3146739144"/>
                  </a:ext>
                </a:extLst>
              </a:tr>
              <a:tr h="379402">
                <a:tc>
                  <a:txBody>
                    <a:bodyPr/>
                    <a:lstStyle/>
                    <a:p>
                      <a:pPr algn="ctr"/>
                      <a:r>
                        <a:rPr lang="en-US" sz="2800" dirty="0" smtClean="0">
                          <a:solidFill>
                            <a:schemeClr val="bg1"/>
                          </a:solidFill>
                          <a:effectLst/>
                        </a:rPr>
                        <a:t>Mid Term Exam</a:t>
                      </a:r>
                      <a:endParaRPr lang="en-US" sz="2800" dirty="0">
                        <a:solidFill>
                          <a:schemeClr val="bg1"/>
                        </a:solidFill>
                        <a:effectLst/>
                      </a:endParaRPr>
                    </a:p>
                  </a:txBody>
                  <a:tcPr marL="0" marR="0" marT="0" marB="0"/>
                </a:tc>
                <a:tc>
                  <a:txBody>
                    <a:bodyPr/>
                    <a:lstStyle/>
                    <a:p>
                      <a:pPr algn="ctr"/>
                      <a:r>
                        <a:rPr lang="en-US" sz="2800" dirty="0" smtClean="0">
                          <a:solidFill>
                            <a:schemeClr val="bg1"/>
                          </a:solidFill>
                          <a:effectLst/>
                        </a:rPr>
                        <a:t>15%</a:t>
                      </a:r>
                      <a:endParaRPr lang="en-US" sz="2800" dirty="0">
                        <a:solidFill>
                          <a:schemeClr val="bg1"/>
                        </a:solidFill>
                        <a:effectLst/>
                      </a:endParaRPr>
                    </a:p>
                  </a:txBody>
                  <a:tcPr marL="0" marR="0" marT="0" marB="0"/>
                </a:tc>
                <a:tc>
                  <a:txBody>
                    <a:bodyPr/>
                    <a:lstStyle/>
                    <a:p>
                      <a:pPr algn="ctr"/>
                      <a:r>
                        <a:rPr lang="en-US" sz="2800">
                          <a:solidFill>
                            <a:schemeClr val="bg1"/>
                          </a:solidFill>
                          <a:effectLst/>
                        </a:rPr>
                        <a:t>√</a:t>
                      </a:r>
                    </a:p>
                  </a:txBody>
                  <a:tcPr marL="0" marR="0" marT="0" marB="0"/>
                </a:tc>
                <a:tc>
                  <a:txBody>
                    <a:bodyPr/>
                    <a:lstStyle/>
                    <a:p>
                      <a:pPr algn="ctr"/>
                      <a:r>
                        <a:rPr lang="en-US" sz="2800">
                          <a:solidFill>
                            <a:schemeClr val="bg1"/>
                          </a:solidFill>
                          <a:effectLst/>
                        </a:rPr>
                        <a:t> </a:t>
                      </a:r>
                    </a:p>
                  </a:txBody>
                  <a:tcPr marL="0" marR="0" marT="0" marB="0"/>
                </a:tc>
                <a:tc>
                  <a:txBody>
                    <a:bodyPr/>
                    <a:lstStyle/>
                    <a:p>
                      <a:pPr algn="ctr"/>
                      <a:r>
                        <a:rPr lang="en-US" sz="2800">
                          <a:solidFill>
                            <a:schemeClr val="bg1"/>
                          </a:solidFill>
                          <a:effectLst/>
                        </a:rPr>
                        <a:t>√</a:t>
                      </a:r>
                    </a:p>
                  </a:txBody>
                  <a:tcPr marL="0" marR="0" marT="0" marB="0"/>
                </a:tc>
                <a:extLst>
                  <a:ext uri="{0D108BD9-81ED-4DB2-BD59-A6C34878D82A}">
                    <a16:rowId xmlns:a16="http://schemas.microsoft.com/office/drawing/2014/main" xmlns="" val="3535390176"/>
                  </a:ext>
                </a:extLst>
              </a:tr>
              <a:tr h="1138205">
                <a:tc>
                  <a:txBody>
                    <a:bodyPr/>
                    <a:lstStyle/>
                    <a:p>
                      <a:pPr algn="ctr"/>
                      <a:r>
                        <a:rPr lang="en-US" sz="2800" dirty="0" smtClean="0">
                          <a:solidFill>
                            <a:schemeClr val="bg1"/>
                          </a:solidFill>
                          <a:effectLst/>
                        </a:rPr>
                        <a:t>Final/Term Paper</a:t>
                      </a:r>
                      <a:endParaRPr lang="en-US" sz="2800" dirty="0">
                        <a:solidFill>
                          <a:schemeClr val="bg1"/>
                        </a:solidFill>
                        <a:effectLst/>
                      </a:endParaRPr>
                    </a:p>
                  </a:txBody>
                  <a:tcPr marL="0" marR="0" marT="0" marB="0"/>
                </a:tc>
                <a:tc>
                  <a:txBody>
                    <a:bodyPr/>
                    <a:lstStyle/>
                    <a:p>
                      <a:pPr algn="ctr"/>
                      <a:r>
                        <a:rPr lang="en-US" sz="2800" dirty="0">
                          <a:solidFill>
                            <a:schemeClr val="bg1"/>
                          </a:solidFill>
                          <a:effectLst/>
                        </a:rPr>
                        <a:t>40%</a:t>
                      </a:r>
                    </a:p>
                  </a:txBody>
                  <a:tcPr marL="0" marR="0" marT="0" marB="0"/>
                </a:tc>
                <a:tc>
                  <a:txBody>
                    <a:bodyPr/>
                    <a:lstStyle/>
                    <a:p>
                      <a:pPr algn="ctr"/>
                      <a:r>
                        <a:rPr lang="en-US" sz="2800">
                          <a:solidFill>
                            <a:schemeClr val="bg1"/>
                          </a:solidFill>
                          <a:effectLst/>
                        </a:rPr>
                        <a:t>√</a:t>
                      </a:r>
                    </a:p>
                  </a:txBody>
                  <a:tcPr marL="0" marR="0" marT="0" marB="0"/>
                </a:tc>
                <a:tc>
                  <a:txBody>
                    <a:bodyPr/>
                    <a:lstStyle/>
                    <a:p>
                      <a:pPr algn="ctr"/>
                      <a:r>
                        <a:rPr lang="en-US" sz="2800">
                          <a:solidFill>
                            <a:schemeClr val="bg1"/>
                          </a:solidFill>
                          <a:effectLst/>
                        </a:rPr>
                        <a:t>√</a:t>
                      </a:r>
                    </a:p>
                  </a:txBody>
                  <a:tcPr marL="0" marR="0" marT="0" marB="0"/>
                </a:tc>
                <a:tc>
                  <a:txBody>
                    <a:bodyPr/>
                    <a:lstStyle/>
                    <a:p>
                      <a:pPr algn="ctr"/>
                      <a:r>
                        <a:rPr lang="en-US" sz="2800" dirty="0">
                          <a:solidFill>
                            <a:schemeClr val="bg1"/>
                          </a:solidFill>
                          <a:effectLst/>
                        </a:rPr>
                        <a:t>√</a:t>
                      </a:r>
                    </a:p>
                  </a:txBody>
                  <a:tcPr marL="0" marR="0" marT="0" marB="0"/>
                </a:tc>
                <a:extLst>
                  <a:ext uri="{0D108BD9-81ED-4DB2-BD59-A6C34878D82A}">
                    <a16:rowId xmlns:a16="http://schemas.microsoft.com/office/drawing/2014/main" xmlns="" val="3174844256"/>
                  </a:ext>
                </a:extLst>
              </a:tr>
            </a:tbl>
          </a:graphicData>
        </a:graphic>
      </p:graphicFrame>
      <p:sp>
        <p:nvSpPr>
          <p:cNvPr id="5" name="Rectangle 1"/>
          <p:cNvSpPr>
            <a:spLocks noChangeArrowheads="1"/>
          </p:cNvSpPr>
          <p:nvPr/>
        </p:nvSpPr>
        <p:spPr bwMode="auto">
          <a:xfrm flipV="1">
            <a:off x="-5585451" y="-300307"/>
            <a:ext cx="1777745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anose="020B0604020202020204" pitchFamily="34" charset="0"/>
              </a:rPr>
              <a:t/>
            </a:r>
            <a:br>
              <a:rPr kumimoji="0" lang="en-US" altLang="en-US" sz="1800" b="0" i="0" u="none" strike="noStrike" cap="none" normalizeH="0" baseline="0" smtClean="0">
                <a:ln>
                  <a:noFill/>
                </a:ln>
                <a:solidFill>
                  <a:schemeClr val="tx1"/>
                </a:solidFill>
                <a:effectLst/>
                <a:latin typeface="Arial" panose="020B0604020202020204" pitchFamily="34"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39279421"/>
      </p:ext>
    </p:extLst>
  </p:cSld>
  <p:clrMapOvr>
    <a:masterClrMapping/>
  </p:clrMapOvr>
  <mc:AlternateContent xmlns:mc="http://schemas.openxmlformats.org/markup-compatibility/2006" xmlns:p14="http://schemas.microsoft.com/office/powerpoint/2010/main">
    <mc:Choice Requires="p14">
      <p:transition spd="slow" p14:dur="2000" advTm="7389"/>
    </mc:Choice>
    <mc:Fallback xmlns="">
      <p:transition spd="slow" advTm="7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7232" y="552508"/>
            <a:ext cx="11124329" cy="561353"/>
          </a:xfrm>
        </p:spPr>
        <p:txBody>
          <a:bodyPr>
            <a:noAutofit/>
          </a:bodyPr>
          <a:lstStyle/>
          <a:p>
            <a:pPr algn="ctr"/>
            <a:r>
              <a:rPr lang="en-US" sz="4000" b="1" dirty="0" smtClean="0"/>
              <a:t>Electromechanical Design </a:t>
            </a:r>
            <a:endParaRPr lang="en-US" sz="4000" b="1" dirty="0"/>
          </a:p>
        </p:txBody>
      </p:sp>
      <p:sp>
        <p:nvSpPr>
          <p:cNvPr id="3" name="Content Placeholder 2"/>
          <p:cNvSpPr>
            <a:spLocks noGrp="1"/>
          </p:cNvSpPr>
          <p:nvPr>
            <p:ph idx="1"/>
          </p:nvPr>
        </p:nvSpPr>
        <p:spPr>
          <a:xfrm>
            <a:off x="958645" y="1548580"/>
            <a:ext cx="10156198" cy="3431793"/>
          </a:xfrm>
        </p:spPr>
        <p:txBody>
          <a:bodyPr>
            <a:noAutofit/>
          </a:bodyPr>
          <a:lstStyle/>
          <a:p>
            <a:pPr algn="just" fontAlgn="base"/>
            <a:r>
              <a:rPr lang="en-US" sz="3600" dirty="0" smtClean="0">
                <a:solidFill>
                  <a:schemeClr val="bg1"/>
                </a:solidFill>
              </a:rPr>
              <a:t>The term ‘Electromechanical’ relates to </a:t>
            </a:r>
            <a:r>
              <a:rPr lang="en-US" sz="3600" dirty="0">
                <a:solidFill>
                  <a:schemeClr val="bg1"/>
                </a:solidFill>
              </a:rPr>
              <a:t>mechanical device which is electrically operated</a:t>
            </a:r>
            <a:r>
              <a:rPr lang="en-US" sz="3600" dirty="0" smtClean="0">
                <a:solidFill>
                  <a:schemeClr val="bg1"/>
                </a:solidFill>
              </a:rPr>
              <a:t>. </a:t>
            </a:r>
            <a:r>
              <a:rPr lang="en-US" sz="3600" i="1" dirty="0">
                <a:solidFill>
                  <a:schemeClr val="bg1"/>
                </a:solidFill>
              </a:rPr>
              <a:t>especially</a:t>
            </a:r>
            <a:r>
              <a:rPr lang="en-US" sz="3600" dirty="0">
                <a:solidFill>
                  <a:schemeClr val="bg1"/>
                </a:solidFill>
              </a:rPr>
              <a:t> </a:t>
            </a:r>
            <a:r>
              <a:rPr lang="en-US" sz="3600" dirty="0" smtClean="0">
                <a:solidFill>
                  <a:schemeClr val="bg1"/>
                </a:solidFill>
              </a:rPr>
              <a:t>being </a:t>
            </a:r>
            <a:r>
              <a:rPr lang="en-US" sz="3600" dirty="0">
                <a:solidFill>
                  <a:schemeClr val="bg1"/>
                </a:solidFill>
              </a:rPr>
              <a:t>a transducer for converting </a:t>
            </a:r>
            <a:r>
              <a:rPr lang="en-US" sz="3600" dirty="0" smtClean="0">
                <a:solidFill>
                  <a:schemeClr val="bg1"/>
                </a:solidFill>
              </a:rPr>
              <a:t>electrical</a:t>
            </a:r>
            <a:r>
              <a:rPr lang="en-US" sz="3600" dirty="0">
                <a:solidFill>
                  <a:schemeClr val="bg1"/>
                </a:solidFill>
              </a:rPr>
              <a:t> energy to mechanical energy</a:t>
            </a:r>
          </a:p>
          <a:p>
            <a:pPr marL="0" indent="0" algn="just">
              <a:buNone/>
            </a:pPr>
            <a:r>
              <a:rPr lang="en-US" dirty="0">
                <a:solidFill>
                  <a:schemeClr val="bg1"/>
                </a:solidFill>
              </a:rPr>
              <a:t/>
            </a:r>
            <a:br>
              <a:rPr lang="en-US" dirty="0">
                <a:solidFill>
                  <a:schemeClr val="bg1"/>
                </a:solidFill>
              </a:rPr>
            </a:br>
            <a:endParaRPr lang="en-US" sz="3600" dirty="0">
              <a:solidFill>
                <a:schemeClr val="bg1"/>
              </a:solidFill>
            </a:endParaRPr>
          </a:p>
          <a:p>
            <a:pPr algn="just"/>
            <a:r>
              <a:rPr lang="en-US" sz="3600" dirty="0">
                <a:solidFill>
                  <a:schemeClr val="bg1"/>
                </a:solidFill>
              </a:rPr>
              <a:t/>
            </a:r>
            <a:br>
              <a:rPr lang="en-US" sz="3600" dirty="0">
                <a:solidFill>
                  <a:schemeClr val="bg1"/>
                </a:solidFill>
              </a:rPr>
            </a:br>
            <a:endParaRPr lang="en-US" sz="3600" dirty="0">
              <a:solidFill>
                <a:schemeClr val="bg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0565930"/>
      </p:ext>
    </p:extLst>
  </p:cSld>
  <p:clrMapOvr>
    <a:masterClrMapping/>
  </p:clrMapOvr>
  <mc:AlternateContent xmlns:mc="http://schemas.openxmlformats.org/markup-compatibility/2006" xmlns:p14="http://schemas.microsoft.com/office/powerpoint/2010/main">
    <mc:Choice Requires="p14">
      <p:transition spd="slow" p14:dur="2000" advTm="16083"/>
    </mc:Choice>
    <mc:Fallback xmlns="">
      <p:transition spd="slow" advTm="160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0"/>
            <a:ext cx="9905998" cy="1478570"/>
          </a:xfrm>
        </p:spPr>
        <p:txBody>
          <a:bodyPr>
            <a:normAutofit/>
          </a:bodyPr>
          <a:lstStyle/>
          <a:p>
            <a:pPr algn="ctr"/>
            <a:r>
              <a:rPr lang="en-US" sz="4400" b="1" dirty="0" smtClean="0"/>
              <a:t>DEFINITION</a:t>
            </a:r>
            <a:endParaRPr lang="en-US" sz="4400" b="1" dirty="0"/>
          </a:p>
        </p:txBody>
      </p:sp>
      <p:sp>
        <p:nvSpPr>
          <p:cNvPr id="3" name="Content Placeholder 2"/>
          <p:cNvSpPr>
            <a:spLocks noGrp="1"/>
          </p:cNvSpPr>
          <p:nvPr>
            <p:ph idx="1"/>
          </p:nvPr>
        </p:nvSpPr>
        <p:spPr>
          <a:xfrm>
            <a:off x="433923" y="1478570"/>
            <a:ext cx="11320976" cy="3541714"/>
          </a:xfrm>
        </p:spPr>
        <p:txBody>
          <a:bodyPr>
            <a:noAutofit/>
          </a:bodyPr>
          <a:lstStyle/>
          <a:p>
            <a:pPr marL="0" indent="0" algn="just">
              <a:buNone/>
            </a:pPr>
            <a:r>
              <a:rPr lang="en-US" sz="3200" b="1" dirty="0">
                <a:solidFill>
                  <a:schemeClr val="bg1"/>
                </a:solidFill>
              </a:rPr>
              <a:t>Electromechanical </a:t>
            </a:r>
            <a:r>
              <a:rPr lang="en-US" sz="3200" b="1" dirty="0" smtClean="0">
                <a:solidFill>
                  <a:schemeClr val="bg1"/>
                </a:solidFill>
              </a:rPr>
              <a:t>design</a:t>
            </a:r>
            <a:r>
              <a:rPr lang="en-US" sz="3200" dirty="0">
                <a:solidFill>
                  <a:schemeClr val="bg1"/>
                </a:solidFill>
              </a:rPr>
              <a:t> (alternatively written as </a:t>
            </a:r>
            <a:r>
              <a:rPr lang="en-US" sz="3200" b="1" dirty="0">
                <a:solidFill>
                  <a:schemeClr val="bg1"/>
                </a:solidFill>
              </a:rPr>
              <a:t>electromechanical </a:t>
            </a:r>
            <a:r>
              <a:rPr lang="en-US" sz="3200" b="1" dirty="0" smtClean="0">
                <a:solidFill>
                  <a:schemeClr val="bg1"/>
                </a:solidFill>
              </a:rPr>
              <a:t>engineering</a:t>
            </a:r>
            <a:r>
              <a:rPr lang="en-US" sz="3200" dirty="0" smtClean="0">
                <a:solidFill>
                  <a:schemeClr val="bg1"/>
                </a:solidFill>
              </a:rPr>
              <a:t>, </a:t>
            </a:r>
            <a:r>
              <a:rPr lang="en-US" sz="3200" dirty="0">
                <a:solidFill>
                  <a:schemeClr val="bg1"/>
                </a:solidFill>
              </a:rPr>
              <a:t>or </a:t>
            </a:r>
            <a:r>
              <a:rPr lang="en-US" sz="3200" b="1" dirty="0">
                <a:solidFill>
                  <a:schemeClr val="bg1"/>
                </a:solidFill>
              </a:rPr>
              <a:t>electro-mechanical </a:t>
            </a:r>
            <a:r>
              <a:rPr lang="en-US" sz="3200" b="1" dirty="0" err="1">
                <a:solidFill>
                  <a:schemeClr val="bg1"/>
                </a:solidFill>
              </a:rPr>
              <a:t>eng.</a:t>
            </a:r>
            <a:r>
              <a:rPr lang="en-US" sz="3200" dirty="0">
                <a:solidFill>
                  <a:schemeClr val="bg1"/>
                </a:solidFill>
              </a:rPr>
              <a:t>) refers to the analysis, design, manufacture and maintenance of equipment and products based on the combination of </a:t>
            </a:r>
            <a:r>
              <a:rPr lang="en-US" sz="3200" dirty="0" smtClean="0">
                <a:solidFill>
                  <a:schemeClr val="bg1"/>
                </a:solidFill>
              </a:rPr>
              <a:t>electrical/electronics</a:t>
            </a:r>
            <a:r>
              <a:rPr lang="en-US" sz="3200" dirty="0">
                <a:solidFill>
                  <a:schemeClr val="bg1"/>
                </a:solidFill>
              </a:rPr>
              <a:t> circuits and </a:t>
            </a:r>
            <a:r>
              <a:rPr lang="en-US" sz="3200" dirty="0" smtClean="0">
                <a:solidFill>
                  <a:schemeClr val="bg1"/>
                </a:solidFill>
              </a:rPr>
              <a:t>mechanical</a:t>
            </a:r>
            <a:r>
              <a:rPr lang="en-US" sz="3200" dirty="0">
                <a:solidFill>
                  <a:schemeClr val="bg1"/>
                </a:solidFill>
              </a:rPr>
              <a:t> systems.</a:t>
            </a:r>
          </a:p>
          <a:p>
            <a:pPr algn="just"/>
            <a:r>
              <a:rPr lang="en-US" sz="3200" dirty="0">
                <a:solidFill>
                  <a:schemeClr val="bg1"/>
                </a:solidFill>
              </a:rPr>
              <a:t/>
            </a:r>
            <a:br>
              <a:rPr lang="en-US" sz="3200" dirty="0">
                <a:solidFill>
                  <a:schemeClr val="bg1"/>
                </a:solidFill>
              </a:rPr>
            </a:br>
            <a:endParaRPr lang="en-US" sz="3200" dirty="0">
              <a:solidFill>
                <a:schemeClr val="bg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76700954"/>
      </p:ext>
    </p:extLst>
  </p:cSld>
  <p:clrMapOvr>
    <a:masterClrMapping/>
  </p:clrMapOvr>
  <mc:AlternateContent xmlns:mc="http://schemas.openxmlformats.org/markup-compatibility/2006" xmlns:p14="http://schemas.microsoft.com/office/powerpoint/2010/main">
    <mc:Choice Requires="p14">
      <p:transition spd="slow" p14:dur="2000" advTm="25622"/>
    </mc:Choice>
    <mc:Fallback xmlns="">
      <p:transition spd="slow" advTm="25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86</TotalTime>
  <Words>587</Words>
  <Application>Microsoft Office PowerPoint</Application>
  <PresentationFormat>Widescreen</PresentationFormat>
  <Paragraphs>102</Paragraphs>
  <Slides>18</Slides>
  <Notes>0</Notes>
  <HiddenSlides>0</HiddenSlides>
  <MMClips>18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Roboto Slab</vt:lpstr>
      <vt:lpstr>Trebuchet MS</vt:lpstr>
      <vt:lpstr>Tw Cen MT</vt:lpstr>
      <vt:lpstr>Wingdings</vt:lpstr>
      <vt:lpstr>Circuit</vt:lpstr>
      <vt:lpstr>Introduction to  Electromechanical DESIGN   </vt:lpstr>
      <vt:lpstr>Introduction  </vt:lpstr>
      <vt:lpstr>Introduction </vt:lpstr>
      <vt:lpstr>COURSE RATIONALE</vt:lpstr>
      <vt:lpstr>PowerPoint Presentation</vt:lpstr>
      <vt:lpstr>Evaluation Process  </vt:lpstr>
      <vt:lpstr>Evaluation of Course Outcomes </vt:lpstr>
      <vt:lpstr>Electromechanical Design </vt:lpstr>
      <vt:lpstr>DEFINITION</vt:lpstr>
      <vt:lpstr>DEFINITION</vt:lpstr>
      <vt:lpstr>Systems</vt:lpstr>
      <vt:lpstr>ELECTROMECHANICAL DEVICES</vt:lpstr>
      <vt:lpstr>ELECTROMECHANICAL DEVICES</vt:lpstr>
      <vt:lpstr>EARLY PRACTICE</vt:lpstr>
      <vt:lpstr>MODERN PRACTICE</vt:lpstr>
      <vt:lpstr>Examples</vt:lpstr>
      <vt:lpstr>References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Electromechanical DESIGN</dc:title>
  <dc:creator>USER</dc:creator>
  <cp:lastModifiedBy>Microsoft account</cp:lastModifiedBy>
  <cp:revision>38</cp:revision>
  <dcterms:created xsi:type="dcterms:W3CDTF">2021-01-10T12:36:37Z</dcterms:created>
  <dcterms:modified xsi:type="dcterms:W3CDTF">2024-01-13T04:18:45Z</dcterms:modified>
</cp:coreProperties>
</file>

<file path=docProps/thumbnail.jpeg>
</file>